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695" r:id="rId2"/>
  </p:sldMasterIdLst>
  <p:notesMasterIdLst>
    <p:notesMasterId r:id="rId38"/>
  </p:notesMasterIdLst>
  <p:sldIdLst>
    <p:sldId id="257" r:id="rId3"/>
    <p:sldId id="295" r:id="rId4"/>
    <p:sldId id="307" r:id="rId5"/>
    <p:sldId id="339" r:id="rId6"/>
    <p:sldId id="297" r:id="rId7"/>
    <p:sldId id="296" r:id="rId8"/>
    <p:sldId id="299" r:id="rId9"/>
    <p:sldId id="343" r:id="rId10"/>
    <p:sldId id="301" r:id="rId11"/>
    <p:sldId id="302" r:id="rId12"/>
    <p:sldId id="303" r:id="rId13"/>
    <p:sldId id="304" r:id="rId14"/>
    <p:sldId id="305" r:id="rId15"/>
    <p:sldId id="340" r:id="rId16"/>
    <p:sldId id="300" r:id="rId17"/>
    <p:sldId id="270" r:id="rId18"/>
    <p:sldId id="308" r:id="rId19"/>
    <p:sldId id="311" r:id="rId20"/>
    <p:sldId id="309" r:id="rId21"/>
    <p:sldId id="310" r:id="rId22"/>
    <p:sldId id="312" r:id="rId23"/>
    <p:sldId id="313" r:id="rId24"/>
    <p:sldId id="314" r:id="rId25"/>
    <p:sldId id="315" r:id="rId26"/>
    <p:sldId id="337" r:id="rId27"/>
    <p:sldId id="338" r:id="rId28"/>
    <p:sldId id="336" r:id="rId29"/>
    <p:sldId id="344" r:id="rId30"/>
    <p:sldId id="321" r:id="rId31"/>
    <p:sldId id="341" r:id="rId32"/>
    <p:sldId id="342" r:id="rId33"/>
    <p:sldId id="345" r:id="rId34"/>
    <p:sldId id="346" r:id="rId35"/>
    <p:sldId id="333" r:id="rId36"/>
    <p:sldId id="26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BE8F1"/>
    <a:srgbClr val="E44126"/>
    <a:srgbClr val="434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5"/>
    <p:restoredTop sz="94674"/>
  </p:normalViewPr>
  <p:slideViewPr>
    <p:cSldViewPr>
      <p:cViewPr varScale="1">
        <p:scale>
          <a:sx n="110" d="100"/>
          <a:sy n="110" d="100"/>
        </p:scale>
        <p:origin x="126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ddington CF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ddington CF Regular"/>
              </a:defRPr>
            </a:lvl1pPr>
          </a:lstStyle>
          <a:p>
            <a:fld id="{3C89F36C-068E-4B38-99A4-9AFE3E2A3106}" type="datetimeFigureOut">
              <a:rPr lang="en-US" smtClean="0"/>
              <a:pPr/>
              <a:t>4/25/2019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ddington CF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ddington CF Regular"/>
              </a:defRPr>
            </a:lvl1pPr>
          </a:lstStyle>
          <a:p>
            <a:fld id="{3E662CC5-40A3-4966-8795-B65BDE74B928}" type="slidenum">
              <a:rPr lang="en-US" smtClean="0"/>
              <a:pPr/>
              <a:t>‹#›</a:t>
            </a:fld>
            <a:endParaRPr lang="en-US" dirty="0"/>
          </a:p>
        </p:txBody>
      </p:sp>
    </p:spTree>
    <p:extLst>
      <p:ext uri="{BB962C8B-B14F-4D97-AF65-F5344CB8AC3E}">
        <p14:creationId xmlns:p14="http://schemas.microsoft.com/office/powerpoint/2010/main" val="335131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ddington CF Regular"/>
        <a:ea typeface="+mn-ea"/>
        <a:cs typeface="+mn-cs"/>
      </a:defRPr>
    </a:lvl1pPr>
    <a:lvl2pPr marL="457200" algn="l" defTabSz="914400" rtl="0" eaLnBrk="1" latinLnBrk="0" hangingPunct="1">
      <a:defRPr sz="1200" kern="1200">
        <a:solidFill>
          <a:schemeClr val="tx1"/>
        </a:solidFill>
        <a:latin typeface="Addington CF Regular"/>
        <a:ea typeface="+mn-ea"/>
        <a:cs typeface="+mn-cs"/>
      </a:defRPr>
    </a:lvl2pPr>
    <a:lvl3pPr marL="914400" algn="l" defTabSz="914400" rtl="0" eaLnBrk="1" latinLnBrk="0" hangingPunct="1">
      <a:defRPr sz="1200" kern="1200">
        <a:solidFill>
          <a:schemeClr val="tx1"/>
        </a:solidFill>
        <a:latin typeface="Addington CF Regular"/>
        <a:ea typeface="+mn-ea"/>
        <a:cs typeface="+mn-cs"/>
      </a:defRPr>
    </a:lvl3pPr>
    <a:lvl4pPr marL="1371600" algn="l" defTabSz="914400" rtl="0" eaLnBrk="1" latinLnBrk="0" hangingPunct="1">
      <a:defRPr sz="1200" kern="1200">
        <a:solidFill>
          <a:schemeClr val="tx1"/>
        </a:solidFill>
        <a:latin typeface="Addington CF Regular"/>
        <a:ea typeface="+mn-ea"/>
        <a:cs typeface="+mn-cs"/>
      </a:defRPr>
    </a:lvl4pPr>
    <a:lvl5pPr marL="1828800" algn="l" defTabSz="914400" rtl="0" eaLnBrk="1" latinLnBrk="0" hangingPunct="1">
      <a:defRPr sz="1200" kern="1200">
        <a:solidFill>
          <a:schemeClr val="tx1"/>
        </a:solidFill>
        <a:latin typeface="Addington CF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595728-81CF-4FB7-930C-4DCE6562612E}" type="slidenum">
              <a:rPr lang="en-US" smtClean="0"/>
              <a:pPr/>
              <a:t>5</a:t>
            </a:fld>
            <a:endParaRPr lang="en-US" dirty="0"/>
          </a:p>
        </p:txBody>
      </p:sp>
    </p:spTree>
    <p:extLst>
      <p:ext uri="{BB962C8B-B14F-4D97-AF65-F5344CB8AC3E}">
        <p14:creationId xmlns:p14="http://schemas.microsoft.com/office/powerpoint/2010/main" val="311510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62CC5-40A3-4966-8795-B65BDE74B928}" type="slidenum">
              <a:rPr lang="en-US" smtClean="0"/>
              <a:pPr/>
              <a:t>31</a:t>
            </a:fld>
            <a:endParaRPr lang="en-US" dirty="0"/>
          </a:p>
        </p:txBody>
      </p:sp>
    </p:spTree>
    <p:extLst>
      <p:ext uri="{BB962C8B-B14F-4D97-AF65-F5344CB8AC3E}">
        <p14:creationId xmlns:p14="http://schemas.microsoft.com/office/powerpoint/2010/main" val="1457550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C0CB65-4C61-3F49-AF9C-813E770B20C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74F586D-EA17-584E-8372-08C450B163A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65C00F3-ADF6-5C43-8701-0098F1058AFF}"/>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a:extLst>
              <a:ext uri="{FF2B5EF4-FFF2-40B4-BE49-F238E27FC236}">
                <a16:creationId xmlns="" xmlns:a16="http://schemas.microsoft.com/office/drawing/2014/main" id="{CE2A1BEB-9134-354C-8EEF-DE0EBA124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67F8354-550B-8C4B-9255-AA3BE6D4D18B}"/>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307826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CA898B-FBBB-FC4F-974A-E9BEFE0F5E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1A6864F-60D4-0E4C-BAC5-67FFC80489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59CC42F-7163-8D4B-8EEB-34F61E2BF894}"/>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a:extLst>
              <a:ext uri="{FF2B5EF4-FFF2-40B4-BE49-F238E27FC236}">
                <a16:creationId xmlns="" xmlns:a16="http://schemas.microsoft.com/office/drawing/2014/main" id="{4B7C5361-5330-9B4E-A90D-8D4253E59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6165A6A-EEB0-8E4B-91AF-F20F68A1FAF0}"/>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188867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0F0A2B3-2519-154B-A55C-4F110868D39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B9C9AF1-34AA-ED46-BB67-2341BF1A7611}"/>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FF926D2-B26D-4145-AE02-7B56F59E694A}"/>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a:extLst>
              <a:ext uri="{FF2B5EF4-FFF2-40B4-BE49-F238E27FC236}">
                <a16:creationId xmlns="" xmlns:a16="http://schemas.microsoft.com/office/drawing/2014/main" id="{0D630AA6-6BB9-3749-9E07-4D2FDAD2D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DCBD945-5D11-F04E-8BF6-448BCB33DC72}"/>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360903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C2101F3-E342-4760-950A-43359526D101}" type="slidenum">
              <a:rPr lang="en-US" smtClean="0"/>
              <a:pPr/>
              <a:t>‹#›</a:t>
            </a:fld>
            <a:endParaRPr lang="en-US" dirty="0"/>
          </a:p>
        </p:txBody>
      </p:sp>
      <p:sp>
        <p:nvSpPr>
          <p:cNvPr id="4" name="Picture Placeholder 2"/>
          <p:cNvSpPr>
            <a:spLocks noGrp="1"/>
          </p:cNvSpPr>
          <p:nvPr>
            <p:ph type="pic" idx="1"/>
          </p:nvPr>
        </p:nvSpPr>
        <p:spPr>
          <a:xfrm>
            <a:off x="0" y="0"/>
            <a:ext cx="9144000" cy="5715000"/>
          </a:xfrm>
          <a:solidFill>
            <a:schemeClr val="bg1">
              <a:lumMod val="85000"/>
            </a:schemeClr>
          </a:solidFill>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557407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228600"/>
            <a:ext cx="4267200" cy="5486400"/>
          </a:xfrm>
        </p:spPr>
        <p:txBody>
          <a:bodyPr/>
          <a:lstStyle>
            <a:lvl1pPr marL="0" indent="0">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724400" y="228600"/>
            <a:ext cx="4191000" cy="3045041"/>
          </a:xfrm>
        </p:spPr>
        <p:txBody>
          <a:bodyPr/>
          <a:lstStyle>
            <a:lvl1pPr marL="0" indent="0">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7" name="Slide Number Placeholder 6"/>
          <p:cNvSpPr>
            <a:spLocks noGrp="1"/>
          </p:cNvSpPr>
          <p:nvPr>
            <p:ph type="sldNum" sz="quarter" idx="12"/>
          </p:nvPr>
        </p:nvSpPr>
        <p:spPr/>
        <p:txBody>
          <a:bodyPr/>
          <a:lstStyle/>
          <a:p>
            <a:fld id="{CC2101F3-E342-4760-950A-43359526D101}" type="slidenum">
              <a:rPr lang="en-US" smtClean="0"/>
              <a:pPr/>
              <a:t>‹#›</a:t>
            </a:fld>
            <a:endParaRPr lang="en-US" dirty="0"/>
          </a:p>
        </p:txBody>
      </p:sp>
      <p:sp>
        <p:nvSpPr>
          <p:cNvPr id="8" name="Content Placeholder 3"/>
          <p:cNvSpPr>
            <a:spLocks noGrp="1"/>
          </p:cNvSpPr>
          <p:nvPr>
            <p:ph sz="half" idx="13"/>
          </p:nvPr>
        </p:nvSpPr>
        <p:spPr>
          <a:xfrm>
            <a:off x="4724400" y="3505200"/>
            <a:ext cx="4191000" cy="2209799"/>
          </a:xfrm>
        </p:spPr>
        <p:txBody>
          <a:bodyPr/>
          <a:lstStyle>
            <a:lvl1pPr marL="0" indent="0" algn="l">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3684144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C2101F3-E342-4760-950A-43359526D101}" type="slidenum">
              <a:rPr lang="en-US" smtClean="0"/>
              <a:pPr/>
              <a:t>‹#›</a:t>
            </a:fld>
            <a:endParaRPr lang="en-US" dirty="0"/>
          </a:p>
        </p:txBody>
      </p:sp>
      <p:sp>
        <p:nvSpPr>
          <p:cNvPr id="4" name="Picture Placeholder 2"/>
          <p:cNvSpPr>
            <a:spLocks noGrp="1"/>
          </p:cNvSpPr>
          <p:nvPr>
            <p:ph type="pic" idx="1"/>
          </p:nvPr>
        </p:nvSpPr>
        <p:spPr>
          <a:xfrm>
            <a:off x="0" y="0"/>
            <a:ext cx="9144000" cy="5715000"/>
          </a:xfrm>
          <a:solidFill>
            <a:schemeClr val="bg1">
              <a:lumMod val="85000"/>
            </a:schemeClr>
          </a:solidFill>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Box 4"/>
          <p:cNvSpPr txBox="1"/>
          <p:nvPr userDrawn="1"/>
        </p:nvSpPr>
        <p:spPr>
          <a:xfrm>
            <a:off x="381000" y="457200"/>
            <a:ext cx="5562600" cy="2446824"/>
          </a:xfrm>
          <a:prstGeom prst="rect">
            <a:avLst/>
          </a:prstGeom>
          <a:noFill/>
        </p:spPr>
        <p:txBody>
          <a:bodyPr wrap="square" rtlCol="0">
            <a:spAutoFit/>
          </a:bodyPr>
          <a:lstStyle/>
          <a:p>
            <a:pPr>
              <a:lnSpc>
                <a:spcPct val="150000"/>
              </a:lnSpc>
            </a:pPr>
            <a:r>
              <a:rPr lang="en-US" sz="2800" b="0" i="0" dirty="0">
                <a:solidFill>
                  <a:schemeClr val="bg1"/>
                </a:solidFill>
                <a:latin typeface="Monaco" pitchFamily="2" charset="0"/>
              </a:rPr>
              <a:t>This</a:t>
            </a:r>
            <a:r>
              <a:rPr lang="en-US" sz="2800" b="0" i="0" baseline="0" dirty="0">
                <a:solidFill>
                  <a:schemeClr val="bg1"/>
                </a:solidFill>
                <a:latin typeface="Monaco" pitchFamily="2" charset="0"/>
              </a:rPr>
              <a:t> is a style</a:t>
            </a:r>
          </a:p>
          <a:p>
            <a:pPr>
              <a:lnSpc>
                <a:spcPct val="150000"/>
              </a:lnSpc>
            </a:pPr>
            <a:r>
              <a:rPr lang="en-US" sz="2800" b="0" i="0" baseline="0" dirty="0">
                <a:solidFill>
                  <a:schemeClr val="bg1"/>
                </a:solidFill>
                <a:latin typeface="Monaco" pitchFamily="2" charset="0"/>
              </a:rPr>
              <a:t>Perfect for a single poem</a:t>
            </a:r>
          </a:p>
          <a:p>
            <a:pPr>
              <a:lnSpc>
                <a:spcPct val="150000"/>
              </a:lnSpc>
            </a:pPr>
            <a:r>
              <a:rPr lang="en-US" sz="2800" b="0" i="0" baseline="0" dirty="0">
                <a:solidFill>
                  <a:schemeClr val="bg1"/>
                </a:solidFill>
                <a:latin typeface="Monaco" pitchFamily="2" charset="0"/>
              </a:rPr>
              <a:t>Over an image</a:t>
            </a:r>
            <a:r>
              <a:rPr lang="en-US" dirty="0">
                <a:solidFill>
                  <a:schemeClr val="bg1"/>
                </a:solidFill>
                <a:latin typeface="Addington CF Regular"/>
              </a:rPr>
              <a:t/>
            </a:r>
            <a:br>
              <a:rPr lang="en-US" dirty="0">
                <a:solidFill>
                  <a:schemeClr val="bg1"/>
                </a:solidFill>
                <a:latin typeface="Addington CF Regular"/>
              </a:rPr>
            </a:br>
            <a:r>
              <a:rPr lang="en-US" dirty="0">
                <a:solidFill>
                  <a:schemeClr val="bg1"/>
                </a:solidFill>
                <a:latin typeface="Addington CF Regular"/>
              </a:rPr>
              <a:t>	- </a:t>
            </a:r>
            <a:r>
              <a:rPr lang="en-US" dirty="0">
                <a:solidFill>
                  <a:schemeClr val="bg1"/>
                </a:solidFill>
                <a:latin typeface="Roboto Light" panose="02000000000000000000" pitchFamily="2" charset="0"/>
              </a:rPr>
              <a:t>Attribution</a:t>
            </a:r>
            <a:r>
              <a:rPr lang="en-US" baseline="0" dirty="0">
                <a:solidFill>
                  <a:schemeClr val="bg1"/>
                </a:solidFill>
                <a:latin typeface="Roboto Light" panose="02000000000000000000" pitchFamily="2" charset="0"/>
              </a:rPr>
              <a:t> Here</a:t>
            </a:r>
            <a:endParaRPr lang="en-US" dirty="0">
              <a:solidFill>
                <a:schemeClr val="bg1"/>
              </a:solidFill>
              <a:latin typeface="Addington CF Regular"/>
            </a:endParaRPr>
          </a:p>
        </p:txBody>
      </p:sp>
    </p:spTree>
    <p:extLst>
      <p:ext uri="{BB962C8B-B14F-4D97-AF65-F5344CB8AC3E}">
        <p14:creationId xmlns:p14="http://schemas.microsoft.com/office/powerpoint/2010/main" val="254805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228600"/>
            <a:ext cx="4267200" cy="5486400"/>
          </a:xfrm>
        </p:spPr>
        <p:txBody>
          <a:bodyPr/>
          <a:lstStyle>
            <a:lvl1pPr marL="0" indent="0">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724400" y="228600"/>
            <a:ext cx="4191000" cy="3045041"/>
          </a:xfrm>
        </p:spPr>
        <p:txBody>
          <a:bodyPr/>
          <a:lstStyle>
            <a:lvl1pPr marL="0" indent="0">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7" name="Slide Number Placeholder 6"/>
          <p:cNvSpPr>
            <a:spLocks noGrp="1"/>
          </p:cNvSpPr>
          <p:nvPr>
            <p:ph type="sldNum" sz="quarter" idx="12"/>
          </p:nvPr>
        </p:nvSpPr>
        <p:spPr/>
        <p:txBody>
          <a:bodyPr/>
          <a:lstStyle/>
          <a:p>
            <a:fld id="{CC2101F3-E342-4760-950A-43359526D101}" type="slidenum">
              <a:rPr lang="en-US" smtClean="0"/>
              <a:pPr/>
              <a:t>‹#›</a:t>
            </a:fld>
            <a:endParaRPr lang="en-US" dirty="0"/>
          </a:p>
        </p:txBody>
      </p:sp>
      <p:sp>
        <p:nvSpPr>
          <p:cNvPr id="8" name="Content Placeholder 3"/>
          <p:cNvSpPr>
            <a:spLocks noGrp="1"/>
          </p:cNvSpPr>
          <p:nvPr>
            <p:ph sz="half" idx="13"/>
          </p:nvPr>
        </p:nvSpPr>
        <p:spPr>
          <a:xfrm>
            <a:off x="4724400" y="3505200"/>
            <a:ext cx="4191000" cy="2209799"/>
          </a:xfrm>
        </p:spPr>
        <p:txBody>
          <a:bodyPr/>
          <a:lstStyle>
            <a:lvl1pPr marL="0" indent="0" algn="l">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725087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C2101F3-E342-4760-950A-43359526D101}" type="slidenum">
              <a:rPr lang="en-US" smtClean="0"/>
              <a:pPr/>
              <a:t>‹#›</a:t>
            </a:fld>
            <a:endParaRPr lang="en-US" dirty="0"/>
          </a:p>
        </p:txBody>
      </p:sp>
    </p:spTree>
    <p:extLst>
      <p:ext uri="{BB962C8B-B14F-4D97-AF65-F5344CB8AC3E}">
        <p14:creationId xmlns:p14="http://schemas.microsoft.com/office/powerpoint/2010/main" val="2796773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08100"/>
          </a:xfrm>
        </p:spPr>
        <p:txBody>
          <a:bodyPr anchor="t"/>
          <a:lstStyle>
            <a:lvl1pPr algn="l">
              <a:defRPr sz="4000" b="0" cap="none"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CC2101F3-E342-4760-950A-43359526D101}" type="slidenum">
              <a:rPr lang="en-US" smtClean="0"/>
              <a:pPr/>
              <a:t>‹#›</a:t>
            </a:fld>
            <a:endParaRPr lang="en-US" dirty="0"/>
          </a:p>
        </p:txBody>
      </p:sp>
    </p:spTree>
    <p:extLst>
      <p:ext uri="{BB962C8B-B14F-4D97-AF65-F5344CB8AC3E}">
        <p14:creationId xmlns:p14="http://schemas.microsoft.com/office/powerpoint/2010/main" val="711563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540125"/>
          </a:xfrm>
        </p:spPr>
        <p:txBody>
          <a:bodyPr>
            <a:normAutofit/>
          </a:bodyPr>
          <a:lstStyle>
            <a:lvl1pPr marL="0" indent="0">
              <a:buNone/>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540125"/>
          </a:xfrm>
        </p:spPr>
        <p:txBody>
          <a:bodyPr>
            <a:normAutofit/>
          </a:bodyPr>
          <a:lstStyle>
            <a:lvl1pPr marL="0" indent="0">
              <a:buNone/>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CC2101F3-E342-4760-950A-43359526D101}" type="slidenum">
              <a:rPr lang="en-US" smtClean="0"/>
              <a:pPr/>
              <a:t>‹#›</a:t>
            </a:fld>
            <a:endParaRPr lang="en-US" dirty="0"/>
          </a:p>
        </p:txBody>
      </p:sp>
    </p:spTree>
    <p:extLst>
      <p:ext uri="{BB962C8B-B14F-4D97-AF65-F5344CB8AC3E}">
        <p14:creationId xmlns:p14="http://schemas.microsoft.com/office/powerpoint/2010/main" val="399530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2928090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2C5431-7E90-3A44-A2E7-586DB59E9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D5B5D1D-C8FC-DA49-A970-A79685E7A1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D81179-2404-094D-B8DB-398CE7AC08A5}"/>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a:extLst>
              <a:ext uri="{FF2B5EF4-FFF2-40B4-BE49-F238E27FC236}">
                <a16:creationId xmlns="" xmlns:a16="http://schemas.microsoft.com/office/drawing/2014/main" id="{599677EA-81BD-054C-A693-767E4DA2E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DD6274-804E-324D-950E-D584B1E7FBEC}"/>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3773845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450579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2082228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B84445D-878D-9B44-8952-C5C3778390F8}"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4020036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84445D-878D-9B44-8952-C5C3778390F8}" type="datetimeFigureOut">
              <a:rPr lang="en-US" smtClean="0"/>
              <a:t>4/25/2019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2250248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B84445D-878D-9B44-8952-C5C3778390F8}" type="datetimeFigureOut">
              <a:rPr lang="en-US" smtClean="0"/>
              <a:t>4/25/2019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2019907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84445D-878D-9B44-8952-C5C3778390F8}" type="datetimeFigureOut">
              <a:rPr lang="en-US" smtClean="0"/>
              <a:t>4/25/2019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4239537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84445D-878D-9B44-8952-C5C3778390F8}"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1426332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84445D-878D-9B44-8952-C5C3778390F8}"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2002631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1997327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169119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C7940C-19A7-FA4D-A455-6F194FCD3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9BC565E-63C3-1543-9267-A2D5150074B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2DD6B022-9446-E248-8E63-93551F6CD15E}"/>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5" name="Footer Placeholder 4">
            <a:extLst>
              <a:ext uri="{FF2B5EF4-FFF2-40B4-BE49-F238E27FC236}">
                <a16:creationId xmlns="" xmlns:a16="http://schemas.microsoft.com/office/drawing/2014/main" id="{1DAC4539-0005-B84B-8FF6-977CCD9FE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2C9BE0-ED5C-F140-A871-73B34DA97011}"/>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1425245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C2101F3-E342-4760-950A-43359526D101}" type="slidenum">
              <a:rPr lang="en-US" smtClean="0"/>
              <a:pPr/>
              <a:t>‹#›</a:t>
            </a:fld>
            <a:endParaRPr lang="en-US" dirty="0"/>
          </a:p>
        </p:txBody>
      </p:sp>
      <p:sp>
        <p:nvSpPr>
          <p:cNvPr id="4" name="Picture Placeholder 2"/>
          <p:cNvSpPr>
            <a:spLocks noGrp="1"/>
          </p:cNvSpPr>
          <p:nvPr>
            <p:ph type="pic" idx="1"/>
          </p:nvPr>
        </p:nvSpPr>
        <p:spPr>
          <a:xfrm>
            <a:off x="0" y="0"/>
            <a:ext cx="9144000" cy="5715000"/>
          </a:xfrm>
          <a:solidFill>
            <a:schemeClr val="bg1">
              <a:lumMod val="85000"/>
            </a:schemeClr>
          </a:solidFill>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291655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228600"/>
            <a:ext cx="4267200" cy="5486400"/>
          </a:xfrm>
        </p:spPr>
        <p:txBody>
          <a:bodyPr/>
          <a:lstStyle>
            <a:lvl1pPr marL="0" indent="0">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724400" y="228600"/>
            <a:ext cx="4191000" cy="3045041"/>
          </a:xfrm>
        </p:spPr>
        <p:txBody>
          <a:bodyPr/>
          <a:lstStyle>
            <a:lvl1pPr marL="0" indent="0">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7" name="Slide Number Placeholder 6"/>
          <p:cNvSpPr>
            <a:spLocks noGrp="1"/>
          </p:cNvSpPr>
          <p:nvPr>
            <p:ph type="sldNum" sz="quarter" idx="12"/>
          </p:nvPr>
        </p:nvSpPr>
        <p:spPr/>
        <p:txBody>
          <a:bodyPr/>
          <a:lstStyle/>
          <a:p>
            <a:fld id="{CC2101F3-E342-4760-950A-43359526D101}" type="slidenum">
              <a:rPr lang="en-US" smtClean="0"/>
              <a:pPr/>
              <a:t>‹#›</a:t>
            </a:fld>
            <a:endParaRPr lang="en-US" dirty="0"/>
          </a:p>
        </p:txBody>
      </p:sp>
      <p:sp>
        <p:nvSpPr>
          <p:cNvPr id="8" name="Content Placeholder 3"/>
          <p:cNvSpPr>
            <a:spLocks noGrp="1"/>
          </p:cNvSpPr>
          <p:nvPr>
            <p:ph sz="half" idx="13"/>
          </p:nvPr>
        </p:nvSpPr>
        <p:spPr>
          <a:xfrm>
            <a:off x="4724400" y="3505200"/>
            <a:ext cx="4191000" cy="2209799"/>
          </a:xfrm>
        </p:spPr>
        <p:txBody>
          <a:bodyPr/>
          <a:lstStyle>
            <a:lvl1pPr marL="0" indent="0" algn="l">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3494953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C2101F3-E342-4760-950A-43359526D101}" type="slidenum">
              <a:rPr lang="en-US" smtClean="0"/>
              <a:pPr/>
              <a:t>‹#›</a:t>
            </a:fld>
            <a:endParaRPr lang="en-US" dirty="0"/>
          </a:p>
        </p:txBody>
      </p:sp>
      <p:sp>
        <p:nvSpPr>
          <p:cNvPr id="4" name="Picture Placeholder 2"/>
          <p:cNvSpPr>
            <a:spLocks noGrp="1"/>
          </p:cNvSpPr>
          <p:nvPr>
            <p:ph type="pic" idx="1"/>
          </p:nvPr>
        </p:nvSpPr>
        <p:spPr>
          <a:xfrm>
            <a:off x="0" y="0"/>
            <a:ext cx="9144000" cy="5715000"/>
          </a:xfrm>
          <a:solidFill>
            <a:schemeClr val="bg1">
              <a:lumMod val="85000"/>
            </a:schemeClr>
          </a:solidFill>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Box 4"/>
          <p:cNvSpPr txBox="1"/>
          <p:nvPr userDrawn="1"/>
        </p:nvSpPr>
        <p:spPr>
          <a:xfrm>
            <a:off x="381000" y="457200"/>
            <a:ext cx="5562600" cy="2446824"/>
          </a:xfrm>
          <a:prstGeom prst="rect">
            <a:avLst/>
          </a:prstGeom>
          <a:noFill/>
        </p:spPr>
        <p:txBody>
          <a:bodyPr wrap="square" rtlCol="0">
            <a:spAutoFit/>
          </a:bodyPr>
          <a:lstStyle/>
          <a:p>
            <a:pPr>
              <a:lnSpc>
                <a:spcPct val="150000"/>
              </a:lnSpc>
            </a:pPr>
            <a:r>
              <a:rPr lang="en-US" sz="2800" b="0" i="0" dirty="0">
                <a:solidFill>
                  <a:schemeClr val="bg1"/>
                </a:solidFill>
                <a:latin typeface="Monaco" pitchFamily="2" charset="0"/>
              </a:rPr>
              <a:t>This</a:t>
            </a:r>
            <a:r>
              <a:rPr lang="en-US" sz="2800" b="0" i="0" baseline="0" dirty="0">
                <a:solidFill>
                  <a:schemeClr val="bg1"/>
                </a:solidFill>
                <a:latin typeface="Monaco" pitchFamily="2" charset="0"/>
              </a:rPr>
              <a:t> is a style</a:t>
            </a:r>
          </a:p>
          <a:p>
            <a:pPr>
              <a:lnSpc>
                <a:spcPct val="150000"/>
              </a:lnSpc>
            </a:pPr>
            <a:r>
              <a:rPr lang="en-US" sz="2800" b="0" i="0" baseline="0" dirty="0">
                <a:solidFill>
                  <a:schemeClr val="bg1"/>
                </a:solidFill>
                <a:latin typeface="Monaco" pitchFamily="2" charset="0"/>
              </a:rPr>
              <a:t>Perfect for a single poem</a:t>
            </a:r>
          </a:p>
          <a:p>
            <a:pPr>
              <a:lnSpc>
                <a:spcPct val="150000"/>
              </a:lnSpc>
            </a:pPr>
            <a:r>
              <a:rPr lang="en-US" sz="2800" b="0" i="0" baseline="0" dirty="0">
                <a:solidFill>
                  <a:schemeClr val="bg1"/>
                </a:solidFill>
                <a:latin typeface="Monaco" pitchFamily="2" charset="0"/>
              </a:rPr>
              <a:t>Over an image</a:t>
            </a:r>
            <a:r>
              <a:rPr lang="en-US" dirty="0">
                <a:solidFill>
                  <a:schemeClr val="bg1"/>
                </a:solidFill>
                <a:latin typeface="Addington CF Regular"/>
              </a:rPr>
              <a:t/>
            </a:r>
            <a:br>
              <a:rPr lang="en-US" dirty="0">
                <a:solidFill>
                  <a:schemeClr val="bg1"/>
                </a:solidFill>
                <a:latin typeface="Addington CF Regular"/>
              </a:rPr>
            </a:br>
            <a:r>
              <a:rPr lang="en-US" dirty="0">
                <a:solidFill>
                  <a:schemeClr val="bg1"/>
                </a:solidFill>
                <a:latin typeface="Addington CF Regular"/>
              </a:rPr>
              <a:t>	- </a:t>
            </a:r>
            <a:r>
              <a:rPr lang="en-US" dirty="0">
                <a:solidFill>
                  <a:schemeClr val="bg1"/>
                </a:solidFill>
                <a:latin typeface="Roboto Light" panose="02000000000000000000" pitchFamily="2" charset="0"/>
              </a:rPr>
              <a:t>Attribution</a:t>
            </a:r>
            <a:r>
              <a:rPr lang="en-US" baseline="0" dirty="0">
                <a:solidFill>
                  <a:schemeClr val="bg1"/>
                </a:solidFill>
                <a:latin typeface="Roboto Light" panose="02000000000000000000" pitchFamily="2" charset="0"/>
              </a:rPr>
              <a:t> Here</a:t>
            </a:r>
            <a:endParaRPr lang="en-US" dirty="0">
              <a:solidFill>
                <a:schemeClr val="bg1"/>
              </a:solidFill>
              <a:latin typeface="Addington CF Regular"/>
            </a:endParaRPr>
          </a:p>
        </p:txBody>
      </p:sp>
    </p:spTree>
    <p:extLst>
      <p:ext uri="{BB962C8B-B14F-4D97-AF65-F5344CB8AC3E}">
        <p14:creationId xmlns:p14="http://schemas.microsoft.com/office/powerpoint/2010/main" val="4107970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228600"/>
            <a:ext cx="4267200" cy="5486400"/>
          </a:xfrm>
        </p:spPr>
        <p:txBody>
          <a:bodyPr/>
          <a:lstStyle>
            <a:lvl1pPr marL="0" indent="0">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724400" y="228600"/>
            <a:ext cx="4191000" cy="3045041"/>
          </a:xfrm>
        </p:spPr>
        <p:txBody>
          <a:bodyPr/>
          <a:lstStyle>
            <a:lvl1pPr marL="0" indent="0">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7" name="Slide Number Placeholder 6"/>
          <p:cNvSpPr>
            <a:spLocks noGrp="1"/>
          </p:cNvSpPr>
          <p:nvPr>
            <p:ph type="sldNum" sz="quarter" idx="12"/>
          </p:nvPr>
        </p:nvSpPr>
        <p:spPr/>
        <p:txBody>
          <a:bodyPr/>
          <a:lstStyle/>
          <a:p>
            <a:fld id="{CC2101F3-E342-4760-950A-43359526D101}" type="slidenum">
              <a:rPr lang="en-US" smtClean="0"/>
              <a:pPr/>
              <a:t>‹#›</a:t>
            </a:fld>
            <a:endParaRPr lang="en-US" dirty="0"/>
          </a:p>
        </p:txBody>
      </p:sp>
      <p:sp>
        <p:nvSpPr>
          <p:cNvPr id="8" name="Content Placeholder 3"/>
          <p:cNvSpPr>
            <a:spLocks noGrp="1"/>
          </p:cNvSpPr>
          <p:nvPr>
            <p:ph sz="half" idx="13"/>
          </p:nvPr>
        </p:nvSpPr>
        <p:spPr>
          <a:xfrm>
            <a:off x="4724400" y="3505200"/>
            <a:ext cx="4191000" cy="2209799"/>
          </a:xfrm>
        </p:spPr>
        <p:txBody>
          <a:bodyPr/>
          <a:lstStyle>
            <a:lvl1pPr marL="0" indent="0" algn="l">
              <a:buNone/>
              <a:defRPr sz="2800" i="1">
                <a:latin typeface="Addington CF 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31678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3CD1A3-71F4-9443-A3EB-0F3E26CA04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49DC4B6-D4E4-5B45-B61D-855DE0CA797D}"/>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403D0D2-2D4B-E042-A93E-893992380A28}"/>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0B49728-70F9-8942-925B-4E5D1426E685}"/>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6" name="Footer Placeholder 5">
            <a:extLst>
              <a:ext uri="{FF2B5EF4-FFF2-40B4-BE49-F238E27FC236}">
                <a16:creationId xmlns="" xmlns:a16="http://schemas.microsoft.com/office/drawing/2014/main" id="{B6C87CC4-2FE4-5943-BF2E-4D71AD6FE6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DDBD8A7-86AF-C14E-A8DD-4C68CAECB78F}"/>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10714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FEFEC3-2B15-324E-A308-8CFD362107E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B9EC3B8-ED03-9640-8849-510125A11FB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DEF592CF-95D8-0642-84CA-21379B3CCA1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7DAD663-2D31-6441-83A1-DB98A373E17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DC1ABA6-7651-6F43-B421-C7FAD04760D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F10087A-3EB3-1A4A-9946-5449F5712639}"/>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8" name="Footer Placeholder 7">
            <a:extLst>
              <a:ext uri="{FF2B5EF4-FFF2-40B4-BE49-F238E27FC236}">
                <a16:creationId xmlns="" xmlns:a16="http://schemas.microsoft.com/office/drawing/2014/main" id="{1DA135E5-DDE1-F345-A777-A9DE099D29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6330963-BCA4-8649-995A-901EC15E7517}"/>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331001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8013C5-8D03-2241-860F-8F008C709F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45D612A-A0E0-C247-BE38-D2CF09025A83}"/>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4" name="Footer Placeholder 3">
            <a:extLst>
              <a:ext uri="{FF2B5EF4-FFF2-40B4-BE49-F238E27FC236}">
                <a16:creationId xmlns="" xmlns:a16="http://schemas.microsoft.com/office/drawing/2014/main" id="{D50251A2-0DB6-664E-B5B6-ED6880EBA2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B0DD369-DD34-3C4D-824E-E76C16741603}"/>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164935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C6F71E2-C5B7-2F4F-9B1D-83E21E458BAC}"/>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3" name="Footer Placeholder 2">
            <a:extLst>
              <a:ext uri="{FF2B5EF4-FFF2-40B4-BE49-F238E27FC236}">
                <a16:creationId xmlns="" xmlns:a16="http://schemas.microsoft.com/office/drawing/2014/main" id="{958A57AC-DE5F-1B4E-A1CC-447AB319F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4A8ADF1-4566-3A44-A972-4EA68457A73B}"/>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3448668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4713B4-FF20-6143-9CC6-244DCF3C4DB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A2184DB-8531-3D4D-8B1D-6AF53F5F220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90BB095-8CEF-9843-A930-DB01CF71BB1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53D7B53-3674-4C41-9C18-835CBDE9589D}"/>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6" name="Footer Placeholder 5">
            <a:extLst>
              <a:ext uri="{FF2B5EF4-FFF2-40B4-BE49-F238E27FC236}">
                <a16:creationId xmlns="" xmlns:a16="http://schemas.microsoft.com/office/drawing/2014/main" id="{E2F52673-E212-BD42-9BB7-74829C5EB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8ED417A-AFD8-6149-B066-8157E5329003}"/>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130047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5F26B4-C510-D848-839E-E11CB7DE66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E70388A-7F04-0541-A5F6-7FAA76408D7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7E19608-7367-244E-87BA-AE75664A40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E645056C-8BA3-6048-8976-ED68F801833E}"/>
              </a:ext>
            </a:extLst>
          </p:cNvPr>
          <p:cNvSpPr>
            <a:spLocks noGrp="1"/>
          </p:cNvSpPr>
          <p:nvPr>
            <p:ph type="dt" sz="half" idx="10"/>
          </p:nvPr>
        </p:nvSpPr>
        <p:spPr/>
        <p:txBody>
          <a:bodyPr/>
          <a:lstStyle/>
          <a:p>
            <a:fld id="{CB84445D-878D-9B44-8952-C5C3778390F8}" type="datetimeFigureOut">
              <a:rPr lang="en-US" smtClean="0"/>
              <a:t>4/25/2019</a:t>
            </a:fld>
            <a:endParaRPr lang="en-US"/>
          </a:p>
        </p:txBody>
      </p:sp>
      <p:sp>
        <p:nvSpPr>
          <p:cNvPr id="6" name="Footer Placeholder 5">
            <a:extLst>
              <a:ext uri="{FF2B5EF4-FFF2-40B4-BE49-F238E27FC236}">
                <a16:creationId xmlns="" xmlns:a16="http://schemas.microsoft.com/office/drawing/2014/main" id="{33F41447-7A3F-7742-95A5-1056B4D52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2D26E1D-63CB-B847-9343-A817F2585D16}"/>
              </a:ext>
            </a:extLst>
          </p:cNvPr>
          <p:cNvSpPr>
            <a:spLocks noGrp="1"/>
          </p:cNvSpPr>
          <p:nvPr>
            <p:ph type="sldNum" sz="quarter" idx="12"/>
          </p:nvPr>
        </p:nvSpPr>
        <p:spPr/>
        <p:txBody>
          <a:bodyPr/>
          <a:lstStyle/>
          <a:p>
            <a:fld id="{55A593AD-5881-0745-AF25-E2F24EF1EBCB}" type="slidenum">
              <a:rPr lang="en-US" smtClean="0"/>
              <a:t>‹#›</a:t>
            </a:fld>
            <a:endParaRPr lang="en-US"/>
          </a:p>
        </p:txBody>
      </p:sp>
    </p:spTree>
    <p:extLst>
      <p:ext uri="{BB962C8B-B14F-4D97-AF65-F5344CB8AC3E}">
        <p14:creationId xmlns:p14="http://schemas.microsoft.com/office/powerpoint/2010/main" val="2201767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70E6B4B-3DD6-5E47-A4D5-5352ACAD3ED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59E2415E-4C1A-D346-B6B1-06C176690C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5CFE9F7B-0F34-3348-A4BD-DE88F5F0659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Roboto Light" panose="02000000000000000000" pitchFamily="2" charset="0"/>
              </a:defRPr>
            </a:lvl1pPr>
          </a:lstStyle>
          <a:p>
            <a:fld id="{CB84445D-878D-9B44-8952-C5C3778390F8}" type="datetimeFigureOut">
              <a:rPr lang="en-US" smtClean="0"/>
              <a:pPr/>
              <a:t>4/25/2019</a:t>
            </a:fld>
            <a:endParaRPr lang="en-US" dirty="0"/>
          </a:p>
        </p:txBody>
      </p:sp>
      <p:sp>
        <p:nvSpPr>
          <p:cNvPr id="5" name="Footer Placeholder 4">
            <a:extLst>
              <a:ext uri="{FF2B5EF4-FFF2-40B4-BE49-F238E27FC236}">
                <a16:creationId xmlns="" xmlns:a16="http://schemas.microsoft.com/office/drawing/2014/main" id="{D30EDD9F-F8D3-E44E-9EEB-03A38C29C0D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Roboto Light" panose="02000000000000000000" pitchFamily="2" charset="0"/>
              </a:defRPr>
            </a:lvl1pPr>
          </a:lstStyle>
          <a:p>
            <a:endParaRPr lang="en-US" dirty="0"/>
          </a:p>
        </p:txBody>
      </p:sp>
      <p:sp>
        <p:nvSpPr>
          <p:cNvPr id="6" name="Slide Number Placeholder 5">
            <a:extLst>
              <a:ext uri="{FF2B5EF4-FFF2-40B4-BE49-F238E27FC236}">
                <a16:creationId xmlns="" xmlns:a16="http://schemas.microsoft.com/office/drawing/2014/main" id="{24CFD31D-2098-8A4D-B238-F94D7AEDAA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Roboto Light" panose="02000000000000000000" pitchFamily="2" charset="0"/>
              </a:defRPr>
            </a:lvl1pPr>
          </a:lstStyle>
          <a:p>
            <a:fld id="{55A593AD-5881-0745-AF25-E2F24EF1EBCB}" type="slidenum">
              <a:rPr lang="en-US" smtClean="0"/>
              <a:pPr/>
              <a:t>‹#›</a:t>
            </a:fld>
            <a:endParaRPr lang="en-US" dirty="0"/>
          </a:p>
        </p:txBody>
      </p:sp>
    </p:spTree>
    <p:extLst>
      <p:ext uri="{BB962C8B-B14F-4D97-AF65-F5344CB8AC3E}">
        <p14:creationId xmlns:p14="http://schemas.microsoft.com/office/powerpoint/2010/main" val="42518344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50" r:id="rId16"/>
    <p:sldLayoutId id="2147483651" r:id="rId17"/>
    <p:sldLayoutId id="2147483653" r:id="rId18"/>
  </p:sldLayoutIdLst>
  <p:txStyles>
    <p:title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4445D-878D-9B44-8952-C5C3778390F8}" type="datetimeFigureOut">
              <a:rPr lang="en-US" smtClean="0"/>
              <a:pPr/>
              <a:t>4/25/2019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593AD-5881-0745-AF25-E2F24EF1EBCB}" type="slidenum">
              <a:rPr lang="en-US" smtClean="0"/>
              <a:pPr/>
              <a:t>‹#›</a:t>
            </a:fld>
            <a:endParaRPr lang="en-US" dirty="0"/>
          </a:p>
        </p:txBody>
      </p:sp>
    </p:spTree>
    <p:extLst>
      <p:ext uri="{BB962C8B-B14F-4D97-AF65-F5344CB8AC3E}">
        <p14:creationId xmlns:p14="http://schemas.microsoft.com/office/powerpoint/2010/main" val="220807116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youtube.com/watch?v=stuZaKB9j7I&amp;t=6s" TargetMode="External"/><Relationship Id="rId1" Type="http://schemas.openxmlformats.org/officeDocument/2006/relationships/slideLayout" Target="../slideLayouts/slideLayout20.xml"/><Relationship Id="rId4" Type="http://schemas.openxmlformats.org/officeDocument/2006/relationships/hyperlink" Target="https://youtu.be/stuZaKB9j7I"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2.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mnhELZjSVXo" TargetMode="External"/><Relationship Id="rId2" Type="http://schemas.openxmlformats.org/officeDocument/2006/relationships/image" Target="../media/image35.jpeg"/><Relationship Id="rId1" Type="http://schemas.openxmlformats.org/officeDocument/2006/relationships/slideLayout" Target="../slideLayouts/slideLayout2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hyperlink" Target="http://japanesegarden.com/media/pages/view.php?ref=206&amp;search=gate&amp;offset=0&amp;order_by=relevance&amp;sort=DESC&amp;archive=0&amp;k=&amp;"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1"/>
          <p:cNvSpPr txBox="1">
            <a:spLocks/>
          </p:cNvSpPr>
          <p:nvPr/>
        </p:nvSpPr>
        <p:spPr>
          <a:xfrm>
            <a:off x="152400" y="152400"/>
            <a:ext cx="9144000" cy="5715000"/>
          </a:xfrm>
          <a:prstGeom prst="rect">
            <a:avLst/>
          </a:prstGeom>
        </p:spPr>
      </p:sp>
      <p:sp>
        <p:nvSpPr>
          <p:cNvPr id="6" name="Slide Number Placeholder 5"/>
          <p:cNvSpPr>
            <a:spLocks noGrp="1"/>
          </p:cNvSpPr>
          <p:nvPr>
            <p:ph type="sldNum" sz="quarter" idx="10"/>
          </p:nvPr>
        </p:nvSpPr>
        <p:spPr/>
        <p:txBody>
          <a:bodyPr/>
          <a:lstStyle/>
          <a:p>
            <a:fld id="{CC2101F3-E342-4760-950A-43359526D101}" type="slidenum">
              <a:rPr lang="en-US" smtClean="0"/>
              <a:pPr/>
              <a:t>1</a:t>
            </a:fld>
            <a:endParaRPr lang="en-US" dirty="0"/>
          </a:p>
        </p:txBody>
      </p:sp>
      <p:pic>
        <p:nvPicPr>
          <p:cNvPr id="11" name="Picture Placeholder 3">
            <a:extLst>
              <a:ext uri="{FF2B5EF4-FFF2-40B4-BE49-F238E27FC236}">
                <a16:creationId xmlns="" xmlns:a16="http://schemas.microsoft.com/office/drawing/2014/main" id="{52FA32D4-91AD-2945-BC53-B4B497C26738}"/>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033" b="3033"/>
          <a:stretch>
            <a:fillRect/>
          </a:stretch>
        </p:blipFill>
        <p:spPr>
          <a:xfrm>
            <a:off x="1916130" y="2592527"/>
            <a:ext cx="5181600" cy="32385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40933" y="838200"/>
            <a:ext cx="8229600" cy="175432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a:latin typeface="Roboto Light" panose="02000000000000000000" pitchFamily="2" charset="0"/>
                <a:cs typeface="Roboto Light" panose="02000000000000000000" pitchFamily="2" charset="0"/>
              </a:rPr>
              <a:t>Portland Japanese Garden</a:t>
            </a:r>
          </a:p>
          <a:p>
            <a:pPr algn="ctr"/>
            <a:r>
              <a:rPr lang="en-US" sz="3600" b="1" dirty="0">
                <a:latin typeface="Roboto Light" panose="02000000000000000000" pitchFamily="2" charset="0"/>
                <a:cs typeface="Roboto Light" panose="02000000000000000000" pitchFamily="2" charset="0"/>
              </a:rPr>
              <a:t>Welcomes YOU to</a:t>
            </a:r>
          </a:p>
          <a:p>
            <a:pPr algn="ctr"/>
            <a:r>
              <a:rPr lang="en-US" sz="3600" b="1" dirty="0">
                <a:solidFill>
                  <a:srgbClr val="FF0000"/>
                </a:solidFill>
                <a:latin typeface="Roboto Light" panose="02000000000000000000" pitchFamily="2" charset="0"/>
                <a:cs typeface="Roboto Light" panose="02000000000000000000" pitchFamily="2" charset="0"/>
              </a:rPr>
              <a:t>HAIKU ALIVE!</a:t>
            </a:r>
          </a:p>
        </p:txBody>
      </p:sp>
    </p:spTree>
    <p:extLst>
      <p:ext uri="{BB962C8B-B14F-4D97-AF65-F5344CB8AC3E}">
        <p14:creationId xmlns:p14="http://schemas.microsoft.com/office/powerpoint/2010/main" val="3427467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style>
          <a:lnRef idx="1">
            <a:schemeClr val="accent3"/>
          </a:lnRef>
          <a:fillRef idx="2">
            <a:schemeClr val="accent3"/>
          </a:fillRef>
          <a:effectRef idx="1">
            <a:schemeClr val="accent3"/>
          </a:effectRef>
          <a:fontRef idx="minor">
            <a:schemeClr val="dk1"/>
          </a:fontRef>
        </p:style>
        <p:txBody>
          <a:bodyPr/>
          <a:lstStyle/>
          <a:p>
            <a:r>
              <a:rPr lang="en-US" sz="3200" b="1" dirty="0">
                <a:solidFill>
                  <a:srgbClr val="FF0000"/>
                </a:solidFill>
                <a:latin typeface="Roboto Light" panose="02000000000000000000" pitchFamily="2" charset="0"/>
                <a:cs typeface="Roboto Light" panose="02000000000000000000" pitchFamily="2" charset="0"/>
              </a:rPr>
              <a:t>TASTE</a:t>
            </a:r>
            <a:r>
              <a:rPr lang="en-US" sz="3200" b="1" dirty="0">
                <a:solidFill>
                  <a:schemeClr val="tx1"/>
                </a:solidFill>
                <a:latin typeface="Roboto Light" panose="02000000000000000000" pitchFamily="2" charset="0"/>
                <a:cs typeface="Roboto Light" panose="02000000000000000000" pitchFamily="2" charset="0"/>
              </a:rPr>
              <a:t> </a:t>
            </a:r>
            <a:br>
              <a:rPr lang="en-US" sz="3200" b="1" dirty="0">
                <a:solidFill>
                  <a:schemeClr val="tx1"/>
                </a:solidFill>
                <a:latin typeface="Roboto Light" panose="02000000000000000000" pitchFamily="2" charset="0"/>
                <a:cs typeface="Roboto Light" panose="02000000000000000000" pitchFamily="2" charset="0"/>
              </a:rPr>
            </a:br>
            <a:r>
              <a:rPr lang="en-US" sz="3200" dirty="0">
                <a:solidFill>
                  <a:schemeClr val="tx1"/>
                </a:solidFill>
                <a:latin typeface="Roboto Light" panose="02000000000000000000" pitchFamily="2" charset="0"/>
                <a:cs typeface="Roboto Light" panose="02000000000000000000" pitchFamily="2" charset="0"/>
              </a:rPr>
              <a:t>fresh green of the moss, trees, and pines</a:t>
            </a:r>
          </a:p>
        </p:txBody>
      </p:sp>
      <p:pic>
        <p:nvPicPr>
          <p:cNvPr id="11" name="Content Placeholder 10" descr="IMG_0127.jpg"/>
          <p:cNvPicPr>
            <a:picLocks noGrp="1" noChangeAspect="1"/>
          </p:cNvPicPr>
          <p:nvPr>
            <p:ph idx="1"/>
          </p:nvPr>
        </p:nvPicPr>
        <p:blipFill>
          <a:blip r:embed="rId2"/>
          <a:stretch>
            <a:fillRect/>
          </a:stretch>
        </p:blipFill>
        <p:spPr>
          <a:xfrm>
            <a:off x="1671108" y="1825625"/>
            <a:ext cx="5801784" cy="435133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096962"/>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r>
              <a:rPr lang="en-US" sz="3200" b="1" dirty="0">
                <a:solidFill>
                  <a:srgbClr val="FF0000"/>
                </a:solidFill>
                <a:latin typeface="Roboto Light" panose="02000000000000000000" pitchFamily="2" charset="0"/>
                <a:cs typeface="Roboto Light" panose="02000000000000000000" pitchFamily="2" charset="0"/>
              </a:rPr>
              <a:t>FEEL</a:t>
            </a:r>
            <a:r>
              <a:rPr lang="en-US" sz="3200" b="1" dirty="0">
                <a:solidFill>
                  <a:schemeClr val="tx1"/>
                </a:solidFill>
                <a:latin typeface="Roboto Light" panose="02000000000000000000" pitchFamily="2" charset="0"/>
                <a:cs typeface="Roboto Light" panose="02000000000000000000" pitchFamily="2" charset="0"/>
              </a:rPr>
              <a:t> </a:t>
            </a:r>
            <a:br>
              <a:rPr lang="en-US" sz="3200" b="1" dirty="0">
                <a:solidFill>
                  <a:schemeClr val="tx1"/>
                </a:solidFill>
                <a:latin typeface="Roboto Light" panose="02000000000000000000" pitchFamily="2" charset="0"/>
                <a:cs typeface="Roboto Light" panose="02000000000000000000" pitchFamily="2" charset="0"/>
              </a:rPr>
            </a:br>
            <a:r>
              <a:rPr lang="en-US" sz="3200" dirty="0">
                <a:solidFill>
                  <a:schemeClr val="tx1"/>
                </a:solidFill>
                <a:latin typeface="Roboto Light" panose="02000000000000000000" pitchFamily="2" charset="0"/>
                <a:cs typeface="Roboto Light" panose="02000000000000000000" pitchFamily="2" charset="0"/>
              </a:rPr>
              <a:t>happy on the Zig-Zag Bridge </a:t>
            </a:r>
            <a:r>
              <a:rPr lang="en-US" sz="3200" dirty="0" smtClean="0">
                <a:solidFill>
                  <a:schemeClr val="tx1"/>
                </a:solidFill>
                <a:latin typeface="Roboto Light" panose="02000000000000000000" pitchFamily="2" charset="0"/>
                <a:cs typeface="Roboto Light" panose="02000000000000000000" pitchFamily="2" charset="0"/>
              </a:rPr>
              <a:t>with </a:t>
            </a:r>
            <a:r>
              <a:rPr lang="en-US" sz="3200" dirty="0">
                <a:solidFill>
                  <a:schemeClr val="tx1"/>
                </a:solidFill>
                <a:latin typeface="Roboto Light" panose="02000000000000000000" pitchFamily="2" charset="0"/>
                <a:cs typeface="Roboto Light" panose="02000000000000000000" pitchFamily="2" charset="0"/>
              </a:rPr>
              <a:t>koi </a:t>
            </a:r>
          </a:p>
        </p:txBody>
      </p:sp>
      <p:pic>
        <p:nvPicPr>
          <p:cNvPr id="5" name="Content Placeholder 4" descr="RA IMG_0516.jpg"/>
          <p:cNvPicPr>
            <a:picLocks noGrp="1" noChangeAspect="1"/>
          </p:cNvPicPr>
          <p:nvPr>
            <p:ph idx="1"/>
          </p:nvPr>
        </p:nvPicPr>
        <p:blipFill>
          <a:blip r:embed="rId2"/>
          <a:srcRect l="-20125" r="-20125"/>
          <a:stretch>
            <a:fillRect/>
          </a:stretch>
        </p:blipFill>
        <p:spPr>
          <a:xfrm>
            <a:off x="-160020" y="1600200"/>
            <a:ext cx="9692640" cy="484632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sz="3200" b="1" dirty="0">
                <a:solidFill>
                  <a:srgbClr val="FF0000"/>
                </a:solidFill>
                <a:latin typeface="Roboto Light" panose="02000000000000000000" pitchFamily="2" charset="0"/>
                <a:cs typeface="Roboto Light" panose="02000000000000000000" pitchFamily="2" charset="0"/>
              </a:rPr>
              <a:t>SMELL</a:t>
            </a:r>
            <a:r>
              <a:rPr lang="en-US" sz="3200" b="1" dirty="0">
                <a:solidFill>
                  <a:schemeClr val="tx1"/>
                </a:solidFill>
                <a:latin typeface="Roboto Light" panose="02000000000000000000" pitchFamily="2" charset="0"/>
                <a:cs typeface="Roboto Light" panose="02000000000000000000" pitchFamily="2" charset="0"/>
              </a:rPr>
              <a:t> </a:t>
            </a:r>
            <a:br>
              <a:rPr lang="en-US" sz="3200" b="1" dirty="0">
                <a:solidFill>
                  <a:schemeClr val="tx1"/>
                </a:solidFill>
                <a:latin typeface="Roboto Light" panose="02000000000000000000" pitchFamily="2" charset="0"/>
                <a:cs typeface="Roboto Light" panose="02000000000000000000" pitchFamily="2" charset="0"/>
              </a:rPr>
            </a:br>
            <a:r>
              <a:rPr lang="en-US" sz="3200" dirty="0">
                <a:solidFill>
                  <a:schemeClr val="tx1"/>
                </a:solidFill>
                <a:latin typeface="Roboto Light" panose="02000000000000000000" pitchFamily="2" charset="0"/>
                <a:cs typeface="Roboto Light" panose="02000000000000000000" pitchFamily="2" charset="0"/>
              </a:rPr>
              <a:t>mixed-up crazy scents of water, stone, plants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6352" y="1600200"/>
            <a:ext cx="7271295" cy="484632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a:noFill/>
          <a:ln>
            <a:noFill/>
          </a:ln>
        </p:spPr>
        <p:style>
          <a:lnRef idx="1">
            <a:schemeClr val="accent3"/>
          </a:lnRef>
          <a:fillRef idx="2">
            <a:schemeClr val="accent3"/>
          </a:fillRef>
          <a:effectRef idx="1">
            <a:schemeClr val="accent3"/>
          </a:effectRef>
          <a:fontRef idx="minor">
            <a:schemeClr val="dk1"/>
          </a:fontRef>
        </p:style>
        <p:txBody>
          <a:bodyPr/>
          <a:lstStyle/>
          <a:p>
            <a:r>
              <a:rPr lang="en-US" sz="2800" b="1" dirty="0">
                <a:solidFill>
                  <a:srgbClr val="FF0000"/>
                </a:solidFill>
                <a:latin typeface="Roboto Light" panose="02000000000000000000" pitchFamily="2" charset="0"/>
                <a:cs typeface="Roboto Light" panose="02000000000000000000" pitchFamily="2" charset="0"/>
              </a:rPr>
              <a:t>SEE </a:t>
            </a:r>
            <a:br>
              <a:rPr lang="en-US" sz="2800" b="1" dirty="0">
                <a:solidFill>
                  <a:srgbClr val="FF0000"/>
                </a:solidFill>
                <a:latin typeface="Roboto Light" panose="02000000000000000000" pitchFamily="2" charset="0"/>
                <a:cs typeface="Roboto Light" panose="02000000000000000000" pitchFamily="2" charset="0"/>
              </a:rPr>
            </a:br>
            <a:r>
              <a:rPr lang="en-US" sz="2800" dirty="0">
                <a:solidFill>
                  <a:schemeClr val="tx1"/>
                </a:solidFill>
                <a:latin typeface="Roboto Light" panose="02000000000000000000" pitchFamily="2" charset="0"/>
                <a:cs typeface="Roboto Light" panose="02000000000000000000" pitchFamily="2" charset="0"/>
              </a:rPr>
              <a:t>beauty and harmony ALIVE everywhere!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1107" y="1295400"/>
            <a:ext cx="5961786" cy="521208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220200" cy="1600200"/>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r>
              <a:rPr lang="en-US" sz="2400" dirty="0">
                <a:solidFill>
                  <a:srgbClr val="434144"/>
                </a:solidFill>
                <a:latin typeface="Roboto Light" panose="02000000000000000000" pitchFamily="2" charset="0"/>
                <a:cs typeface="Roboto Light" panose="02000000000000000000" pitchFamily="2" charset="0"/>
              </a:rPr>
              <a:t>The Japanese believe </a:t>
            </a:r>
            <a:r>
              <a:rPr lang="en-US" sz="2400" dirty="0">
                <a:solidFill>
                  <a:schemeClr val="tx1"/>
                </a:solidFill>
                <a:latin typeface="Roboto Light" panose="02000000000000000000" pitchFamily="2" charset="0"/>
                <a:cs typeface="Roboto Light" panose="02000000000000000000" pitchFamily="2" charset="0"/>
              </a:rPr>
              <a:t>nature brings health</a:t>
            </a:r>
            <a:r>
              <a:rPr lang="en-US" sz="2400" dirty="0" smtClean="0">
                <a:solidFill>
                  <a:srgbClr val="434144"/>
                </a:solidFill>
                <a:latin typeface="Roboto Light" panose="02000000000000000000" pitchFamily="2" charset="0"/>
                <a:cs typeface="Roboto Light" panose="02000000000000000000" pitchFamily="2" charset="0"/>
              </a:rPr>
              <a:t>. In </a:t>
            </a:r>
            <a:r>
              <a:rPr lang="en-US" sz="2400" dirty="0">
                <a:solidFill>
                  <a:srgbClr val="434144"/>
                </a:solidFill>
                <a:latin typeface="Roboto Light" panose="02000000000000000000" pitchFamily="2" charset="0"/>
                <a:cs typeface="Roboto Light" panose="02000000000000000000" pitchFamily="2" charset="0"/>
              </a:rPr>
              <a:t>Japan, people practice </a:t>
            </a:r>
            <a:r>
              <a:rPr lang="en-US" sz="2400" dirty="0" smtClean="0">
                <a:solidFill>
                  <a:schemeClr val="accent1">
                    <a:lumMod val="50000"/>
                  </a:schemeClr>
                </a:solidFill>
                <a:latin typeface="Roboto Light" panose="02000000000000000000" pitchFamily="2" charset="0"/>
                <a:cs typeface="Roboto Light" panose="02000000000000000000" pitchFamily="2" charset="0"/>
              </a:rPr>
              <a:t>SHINRIN-YOKU: forest </a:t>
            </a:r>
            <a:r>
              <a:rPr lang="en-US" sz="2400" dirty="0">
                <a:solidFill>
                  <a:schemeClr val="accent1">
                    <a:lumMod val="50000"/>
                  </a:schemeClr>
                </a:solidFill>
                <a:latin typeface="Roboto Light" panose="02000000000000000000" pitchFamily="2" charset="0"/>
                <a:cs typeface="Roboto Light" panose="02000000000000000000" pitchFamily="2" charset="0"/>
              </a:rPr>
              <a:t>b</a:t>
            </a:r>
            <a:r>
              <a:rPr lang="en-US" sz="2400" dirty="0" smtClean="0">
                <a:solidFill>
                  <a:schemeClr val="accent1">
                    <a:lumMod val="50000"/>
                  </a:schemeClr>
                </a:solidFill>
                <a:latin typeface="Roboto Light" panose="02000000000000000000" pitchFamily="2" charset="0"/>
                <a:cs typeface="Roboto Light" panose="02000000000000000000" pitchFamily="2" charset="0"/>
              </a:rPr>
              <a:t>athing</a:t>
            </a:r>
            <a:endParaRPr lang="en-US" sz="2400" dirty="0">
              <a:solidFill>
                <a:schemeClr val="accent1">
                  <a:lumMod val="50000"/>
                </a:schemeClr>
              </a:solidFill>
              <a:latin typeface="Roboto Light" panose="02000000000000000000" pitchFamily="2" charset="0"/>
              <a:cs typeface="Roboto Light" panose="02000000000000000000" pitchFamily="2" charset="0"/>
            </a:endParaRPr>
          </a:p>
        </p:txBody>
      </p:sp>
      <p:pic>
        <p:nvPicPr>
          <p:cNvPr id="5" name="Content Placeholder 4" descr="IMG_9368.jpg">
            <a:hlinkHover r:id="rId2"/>
          </p:cNvPr>
          <p:cNvPicPr>
            <a:picLocks noGrp="1" noChangeAspect="1"/>
          </p:cNvPicPr>
          <p:nvPr>
            <p:ph idx="1"/>
          </p:nvPr>
        </p:nvPicPr>
        <p:blipFill>
          <a:blip r:embed="rId3"/>
          <a:stretch>
            <a:fillRect/>
          </a:stretch>
        </p:blipFill>
        <p:spPr>
          <a:xfrm>
            <a:off x="1427252" y="2370138"/>
            <a:ext cx="6527007" cy="435133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CC2101F3-E342-4760-950A-43359526D101}" type="slidenum">
              <a:rPr lang="en-US" smtClean="0"/>
              <a:pPr/>
              <a:t>14</a:t>
            </a:fld>
            <a:endParaRPr lang="en-US" dirty="0"/>
          </a:p>
        </p:txBody>
      </p:sp>
      <p:sp>
        <p:nvSpPr>
          <p:cNvPr id="3" name="TextBox 2">
            <a:extLst>
              <a:ext uri="{FF2B5EF4-FFF2-40B4-BE49-F238E27FC236}">
                <a16:creationId xmlns="" xmlns:a16="http://schemas.microsoft.com/office/drawing/2014/main" id="{E3B3FD38-50BE-4044-94BB-97C3BC4AE49C}"/>
              </a:ext>
            </a:extLst>
          </p:cNvPr>
          <p:cNvSpPr txBox="1"/>
          <p:nvPr/>
        </p:nvSpPr>
        <p:spPr>
          <a:xfrm>
            <a:off x="0" y="1143000"/>
            <a:ext cx="4343400" cy="369332"/>
          </a:xfrm>
          <a:prstGeom prst="rect">
            <a:avLst/>
          </a:prstGeom>
          <a:noFill/>
        </p:spPr>
        <p:txBody>
          <a:bodyPr wrap="square" rtlCol="0">
            <a:spAutoFit/>
          </a:bodyPr>
          <a:lstStyle/>
          <a:p>
            <a:r>
              <a:rPr lang="en-US" dirty="0" smtClean="0">
                <a:solidFill>
                  <a:srgbClr val="FF0000"/>
                </a:solidFill>
                <a:latin typeface="Roboto Light" panose="02000000000000000000" pitchFamily="2" charset="0"/>
                <a:cs typeface="Roboto Light" panose="02000000000000000000" pitchFamily="2" charset="0"/>
                <a:hlinkClick r:id="rId4"/>
              </a:rPr>
              <a:t>https</a:t>
            </a:r>
            <a:r>
              <a:rPr lang="en-US" dirty="0">
                <a:solidFill>
                  <a:srgbClr val="FF0000"/>
                </a:solidFill>
                <a:latin typeface="Roboto Light" panose="02000000000000000000" pitchFamily="2" charset="0"/>
                <a:cs typeface="Roboto Light" panose="02000000000000000000" pitchFamily="2" charset="0"/>
                <a:hlinkClick r:id="rId4"/>
              </a:rPr>
              <a:t>://youtu.be/stuZaKB9j7I</a:t>
            </a:r>
            <a:endParaRPr lang="en-US" dirty="0">
              <a:solidFill>
                <a:srgbClr val="FF0000"/>
              </a:solidFill>
              <a:latin typeface="Roboto Light" panose="02000000000000000000" pitchFamily="2" charset="0"/>
              <a:cs typeface="Roboto Light" panose="02000000000000000000"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 y="0"/>
            <a:ext cx="9296401" cy="2057400"/>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r>
              <a:rPr lang="en-US" sz="2800" dirty="0">
                <a:solidFill>
                  <a:srgbClr val="434144"/>
                </a:solidFill>
                <a:latin typeface="Roboto Light" panose="02000000000000000000" pitchFamily="2" charset="0"/>
                <a:cs typeface="Roboto Light" panose="02000000000000000000" pitchFamily="2" charset="0"/>
              </a:rPr>
              <a:t>In </a:t>
            </a:r>
            <a:r>
              <a:rPr lang="en-US" sz="2800" dirty="0" smtClean="0">
                <a:solidFill>
                  <a:srgbClr val="434144"/>
                </a:solidFill>
                <a:latin typeface="Roboto Light" panose="02000000000000000000" pitchFamily="2" charset="0"/>
                <a:cs typeface="Roboto Light" panose="02000000000000000000" pitchFamily="2" charset="0"/>
              </a:rPr>
              <a:t>Portland Japanese </a:t>
            </a:r>
            <a:r>
              <a:rPr lang="en-US" sz="2800" dirty="0">
                <a:solidFill>
                  <a:srgbClr val="434144"/>
                </a:solidFill>
                <a:latin typeface="Roboto Light" panose="02000000000000000000" pitchFamily="2" charset="0"/>
                <a:cs typeface="Roboto Light" panose="02000000000000000000" pitchFamily="2" charset="0"/>
              </a:rPr>
              <a:t>Garden,</a:t>
            </a:r>
            <a:r>
              <a:rPr lang="en-US" sz="2800" dirty="0">
                <a:solidFill>
                  <a:srgbClr val="E44126"/>
                </a:solidFill>
                <a:latin typeface="Roboto Light" panose="02000000000000000000" pitchFamily="2" charset="0"/>
                <a:cs typeface="Roboto Light" panose="02000000000000000000" pitchFamily="2" charset="0"/>
              </a:rPr>
              <a:t/>
            </a:r>
            <a:br>
              <a:rPr lang="en-US" sz="2800" dirty="0">
                <a:solidFill>
                  <a:srgbClr val="E44126"/>
                </a:solidFill>
                <a:latin typeface="Roboto Light" panose="02000000000000000000" pitchFamily="2" charset="0"/>
                <a:cs typeface="Roboto Light" panose="02000000000000000000" pitchFamily="2" charset="0"/>
              </a:rPr>
            </a:br>
            <a:r>
              <a:rPr lang="en-US" sz="2800" dirty="0">
                <a:solidFill>
                  <a:srgbClr val="434144"/>
                </a:solidFill>
                <a:latin typeface="Roboto Light" panose="02000000000000000000" pitchFamily="2" charset="0"/>
                <a:cs typeface="Roboto Light" panose="02000000000000000000" pitchFamily="2" charset="0"/>
              </a:rPr>
              <a:t>students </a:t>
            </a:r>
            <a:r>
              <a:rPr lang="en-US" sz="2800" dirty="0" smtClean="0">
                <a:solidFill>
                  <a:srgbClr val="434144"/>
                </a:solidFill>
                <a:latin typeface="Roboto Light" panose="02000000000000000000" pitchFamily="2" charset="0"/>
                <a:cs typeface="Roboto Light" panose="02000000000000000000" pitchFamily="2" charset="0"/>
              </a:rPr>
              <a:t>practice </a:t>
            </a:r>
            <a:r>
              <a:rPr lang="en-US" sz="2800" dirty="0" smtClean="0">
                <a:solidFill>
                  <a:srgbClr val="434144"/>
                </a:solidFill>
                <a:latin typeface="Roboto Light" panose="02000000000000000000" pitchFamily="2" charset="0"/>
                <a:cs typeface="Roboto Light" panose="02000000000000000000" pitchFamily="2" charset="0"/>
              </a:rPr>
              <a:t>a</a:t>
            </a:r>
            <a:r>
              <a:rPr lang="en-US" sz="2800" dirty="0" smtClean="0">
                <a:solidFill>
                  <a:srgbClr val="434144"/>
                </a:solidFill>
                <a:latin typeface="Roboto Light" panose="02000000000000000000" pitchFamily="2" charset="0"/>
                <a:cs typeface="Roboto Light" panose="02000000000000000000" pitchFamily="2" charset="0"/>
              </a:rPr>
              <a:t>wakening </a:t>
            </a:r>
            <a:r>
              <a:rPr lang="en-US" sz="2800" dirty="0">
                <a:solidFill>
                  <a:srgbClr val="434144"/>
                </a:solidFill>
                <a:latin typeface="Roboto Light" panose="02000000000000000000" pitchFamily="2" charset="0"/>
                <a:cs typeface="Roboto Light" panose="02000000000000000000" pitchFamily="2" charset="0"/>
              </a:rPr>
              <a:t>their </a:t>
            </a:r>
            <a:r>
              <a:rPr lang="en-US" sz="2800" dirty="0" smtClean="0">
                <a:solidFill>
                  <a:srgbClr val="434144"/>
                </a:solidFill>
                <a:latin typeface="Roboto Light" panose="02000000000000000000" pitchFamily="2" charset="0"/>
                <a:cs typeface="Roboto Light" panose="02000000000000000000" pitchFamily="2" charset="0"/>
              </a:rPr>
              <a:t>five senses </a:t>
            </a:r>
            <a:r>
              <a:rPr lang="en-US" sz="2800" dirty="0">
                <a:solidFill>
                  <a:srgbClr val="434144"/>
                </a:solidFill>
                <a:latin typeface="Roboto Light" panose="02000000000000000000" pitchFamily="2" charset="0"/>
                <a:cs typeface="Roboto Light" panose="02000000000000000000" pitchFamily="2" charset="0"/>
              </a:rPr>
              <a:t>in </a:t>
            </a:r>
            <a:r>
              <a:rPr lang="en-US" sz="2800" dirty="0" smtClean="0">
                <a:solidFill>
                  <a:srgbClr val="434144"/>
                </a:solidFill>
                <a:latin typeface="Roboto Light" panose="02000000000000000000" pitchFamily="2" charset="0"/>
                <a:cs typeface="Roboto Light" panose="02000000000000000000" pitchFamily="2" charset="0"/>
              </a:rPr>
              <a:t>nature</a:t>
            </a:r>
            <a:endParaRPr lang="en-US" sz="2800" dirty="0">
              <a:solidFill>
                <a:srgbClr val="434144"/>
              </a:solidFill>
              <a:latin typeface="Roboto Light" panose="02000000000000000000" pitchFamily="2" charset="0"/>
              <a:cs typeface="Roboto Light" panose="02000000000000000000" pitchFamily="2" charset="0"/>
            </a:endParaRPr>
          </a:p>
        </p:txBody>
      </p:sp>
      <p:pic>
        <p:nvPicPr>
          <p:cNvPr id="14" name="Content Placeholder 13" descr="AdultsIMG_0028.jpg"/>
          <p:cNvPicPr>
            <a:picLocks noGrp="1" noChangeAspect="1"/>
          </p:cNvPicPr>
          <p:nvPr>
            <p:ph idx="1"/>
          </p:nvPr>
        </p:nvPicPr>
        <p:blipFill>
          <a:blip r:embed="rId2"/>
          <a:stretch>
            <a:fillRect/>
          </a:stretch>
        </p:blipFill>
        <p:spPr>
          <a:xfrm>
            <a:off x="1463040" y="1828800"/>
            <a:ext cx="6217920" cy="466344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848600" cy="3276600"/>
          </a:xfrm>
        </p:spPr>
        <p:txBody>
          <a:bodyPr>
            <a:normAutofit/>
          </a:bodyPr>
          <a:lstStyle/>
          <a:p>
            <a:r>
              <a:rPr lang="en-US" sz="4800" dirty="0">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Learning </a:t>
            </a:r>
            <a:r>
              <a:rPr lang="en-US" sz="4800" dirty="0" smtClean="0">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about </a:t>
            </a:r>
            <a:r>
              <a:rPr lang="en-US" sz="4800" dirty="0">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Japan…</a:t>
            </a:r>
            <a:r>
              <a:rPr 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r>
            <a:br>
              <a:rPr 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br>
            <a:r>
              <a:rPr 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t>
            </a:r>
            <a:endParaRPr lang="en-US" b="1" dirty="0">
              <a:solidFill>
                <a:srgbClr val="CCFFCC"/>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Slide Number Placeholder 3"/>
          <p:cNvSpPr>
            <a:spLocks noGrp="1"/>
          </p:cNvSpPr>
          <p:nvPr>
            <p:ph type="sldNum" sz="quarter" idx="12"/>
          </p:nvPr>
        </p:nvSpPr>
        <p:spPr/>
        <p:txBody>
          <a:bodyPr/>
          <a:lstStyle/>
          <a:p>
            <a:fld id="{CC2101F3-E342-4760-950A-43359526D101}"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1465732"/>
          </a:xfrm>
          <a:noFill/>
          <a:ln>
            <a:noFill/>
          </a:ln>
        </p:spPr>
        <p:style>
          <a:lnRef idx="1">
            <a:schemeClr val="accent1"/>
          </a:lnRef>
          <a:fillRef idx="2">
            <a:schemeClr val="accent1"/>
          </a:fillRef>
          <a:effectRef idx="1">
            <a:schemeClr val="accent1"/>
          </a:effectRef>
          <a:fontRef idx="minor">
            <a:schemeClr val="dk1"/>
          </a:fontRef>
        </p:style>
        <p:txBody>
          <a:bodyPr>
            <a:noAutofit/>
          </a:bodyPr>
          <a:lstStyle/>
          <a:p>
            <a:pPr eaLnBrk="1" hangingPunct="1">
              <a:defRPr/>
            </a:pPr>
            <a:r>
              <a:rPr lang="en-US" sz="3200" dirty="0">
                <a:solidFill>
                  <a:srgbClr val="000000"/>
                </a:solidFill>
                <a:latin typeface="Roboto Light" panose="02000000000000000000" pitchFamily="2" charset="0"/>
                <a:cs typeface="Roboto Light" panose="02000000000000000000" pitchFamily="2" charset="0"/>
              </a:rPr>
              <a:t>Japan is a </a:t>
            </a:r>
            <a:r>
              <a:rPr lang="en-US" sz="3200" dirty="0">
                <a:solidFill>
                  <a:srgbClr val="FF0000"/>
                </a:solidFill>
                <a:latin typeface="Roboto Light" panose="02000000000000000000" pitchFamily="2" charset="0"/>
                <a:cs typeface="Roboto Light" panose="02000000000000000000" pitchFamily="2" charset="0"/>
              </a:rPr>
              <a:t>country in </a:t>
            </a:r>
            <a:r>
              <a:rPr lang="en-US" sz="3200" dirty="0" smtClean="0">
                <a:solidFill>
                  <a:srgbClr val="FF0000"/>
                </a:solidFill>
                <a:latin typeface="Roboto Light" panose="02000000000000000000" pitchFamily="2" charset="0"/>
                <a:cs typeface="Roboto Light" panose="02000000000000000000" pitchFamily="2" charset="0"/>
              </a:rPr>
              <a:t>Asia</a:t>
            </a:r>
            <a:r>
              <a:rPr lang="en-US" sz="3200" dirty="0">
                <a:solidFill>
                  <a:srgbClr val="000000"/>
                </a:solidFill>
                <a:latin typeface="Roboto Light" panose="02000000000000000000" pitchFamily="2" charset="0"/>
                <a:cs typeface="Roboto Light" panose="02000000000000000000" pitchFamily="2" charset="0"/>
              </a:rPr>
              <a:t> </a:t>
            </a:r>
            <a:r>
              <a:rPr lang="en-US" sz="3200" dirty="0" smtClean="0">
                <a:solidFill>
                  <a:srgbClr val="000000"/>
                </a:solidFill>
                <a:latin typeface="Roboto Light" panose="02000000000000000000" pitchFamily="2" charset="0"/>
                <a:cs typeface="Roboto Light" panose="02000000000000000000" pitchFamily="2" charset="0"/>
              </a:rPr>
              <a:t>made </a:t>
            </a:r>
            <a:r>
              <a:rPr lang="en-US" sz="3200" dirty="0">
                <a:solidFill>
                  <a:srgbClr val="000000"/>
                </a:solidFill>
                <a:latin typeface="Roboto Light" panose="02000000000000000000" pitchFamily="2" charset="0"/>
                <a:cs typeface="Roboto Light" panose="02000000000000000000" pitchFamily="2" charset="0"/>
              </a:rPr>
              <a:t>up of </a:t>
            </a:r>
            <a:r>
              <a:rPr lang="en-US" sz="3200" dirty="0">
                <a:solidFill>
                  <a:schemeClr val="tx1"/>
                </a:solidFill>
                <a:latin typeface="Roboto Light" panose="02000000000000000000" pitchFamily="2" charset="0"/>
                <a:cs typeface="Roboto Light" panose="02000000000000000000" pitchFamily="2" charset="0"/>
              </a:rPr>
              <a:t>many islands</a:t>
            </a:r>
            <a:r>
              <a:rPr lang="en-US" sz="3200" dirty="0">
                <a:solidFill>
                  <a:srgbClr val="000000"/>
                </a:solidFill>
                <a:latin typeface="Roboto Light" panose="02000000000000000000" pitchFamily="2" charset="0"/>
                <a:cs typeface="Roboto Light" panose="02000000000000000000" pitchFamily="2" charset="0"/>
              </a:rPr>
              <a:t>. </a:t>
            </a:r>
            <a:r>
              <a:rPr lang="en-US" sz="3200" dirty="0" smtClean="0">
                <a:solidFill>
                  <a:srgbClr val="000000"/>
                </a:solidFill>
                <a:latin typeface="Roboto Light" panose="02000000000000000000" pitchFamily="2" charset="0"/>
                <a:cs typeface="Roboto Light" panose="02000000000000000000" pitchFamily="2" charset="0"/>
              </a:rPr>
              <a:t>In </a:t>
            </a:r>
            <a:r>
              <a:rPr lang="en-US" sz="3200" dirty="0">
                <a:solidFill>
                  <a:srgbClr val="000000"/>
                </a:solidFill>
                <a:latin typeface="Roboto Light" panose="02000000000000000000" pitchFamily="2" charset="0"/>
                <a:cs typeface="Roboto Light" panose="02000000000000000000" pitchFamily="2" charset="0"/>
              </a:rPr>
              <a:t>Japan people </a:t>
            </a:r>
            <a:r>
              <a:rPr lang="en-US" sz="3200" dirty="0">
                <a:solidFill>
                  <a:srgbClr val="FF0000"/>
                </a:solidFill>
                <a:latin typeface="Roboto Light" panose="02000000000000000000" pitchFamily="2" charset="0"/>
                <a:cs typeface="Roboto Light" panose="02000000000000000000" pitchFamily="2" charset="0"/>
              </a:rPr>
              <a:t>live close to nature</a:t>
            </a:r>
            <a:r>
              <a:rPr lang="en-US" sz="3200" dirty="0">
                <a:solidFill>
                  <a:srgbClr val="000000"/>
                </a:solidFill>
                <a:latin typeface="Roboto Light" panose="02000000000000000000" pitchFamily="2" charset="0"/>
                <a:cs typeface="Roboto Light" panose="02000000000000000000" pitchFamily="2" charset="0"/>
              </a:rPr>
              <a:t>.  </a:t>
            </a:r>
          </a:p>
        </p:txBody>
      </p:sp>
      <p:pic>
        <p:nvPicPr>
          <p:cNvPr id="18435" name="Content Placeholder 5" descr="IMG_5348.JPG"/>
          <p:cNvPicPr>
            <a:picLocks noGrp="1" noChangeAspect="1"/>
          </p:cNvPicPr>
          <p:nvPr>
            <p:ph idx="1"/>
          </p:nvPr>
        </p:nvPicPr>
        <p:blipFill rotWithShape="1">
          <a:blip r:embed="rId2"/>
          <a:srcRect l="-1090" t="2366" b="-2959"/>
          <a:stretch/>
        </p:blipFill>
        <p:spPr>
          <a:xfrm>
            <a:off x="1036320" y="1676400"/>
            <a:ext cx="7071360" cy="5181600"/>
          </a:xfrm>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14400" y="274638"/>
            <a:ext cx="8229600" cy="1143000"/>
          </a:xfrm>
        </p:spPr>
        <p:txBody>
          <a:bodyPr/>
          <a:lstStyle/>
          <a:p>
            <a:r>
              <a:rPr lang="en-US" sz="3200" dirty="0">
                <a:latin typeface="Roboto Light" panose="02000000000000000000" pitchFamily="2" charset="0"/>
                <a:ea typeface="Roboto Light" panose="02000000000000000000" pitchFamily="2" charset="0"/>
                <a:cs typeface="Roboto Light" panose="02000000000000000000" pitchFamily="2" charset="0"/>
              </a:rPr>
              <a:t>JAPAN (Nippon)</a:t>
            </a:r>
            <a:br>
              <a:rPr lang="en-US" sz="3200" dirty="0">
                <a:latin typeface="Roboto Light" panose="02000000000000000000" pitchFamily="2" charset="0"/>
                <a:ea typeface="Roboto Light" panose="02000000000000000000" pitchFamily="2" charset="0"/>
                <a:cs typeface="Roboto Light" panose="02000000000000000000" pitchFamily="2" charset="0"/>
              </a:rPr>
            </a:br>
            <a:r>
              <a:rPr lang="en-US" sz="3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Land of the Rising Sun</a:t>
            </a:r>
          </a:p>
        </p:txBody>
      </p:sp>
      <p:pic>
        <p:nvPicPr>
          <p:cNvPr id="24579" name="Content Placeholder 3" descr="Japan_flag_-_variant.png"/>
          <p:cNvPicPr>
            <a:picLocks noGrp="1" noChangeAspect="1"/>
          </p:cNvPicPr>
          <p:nvPr>
            <p:ph idx="1"/>
          </p:nvPr>
        </p:nvPicPr>
        <p:blipFill>
          <a:blip r:embed="rId2"/>
          <a:srcRect l="-13638" r="-13638"/>
          <a:stretch>
            <a:fillRect/>
          </a:stretch>
        </p:blipFill>
        <p:spPr>
          <a:xfrm>
            <a:off x="-20637" y="1629410"/>
            <a:ext cx="5321300" cy="3106738"/>
          </a:xfrm>
        </p:spPr>
      </p:pic>
      <p:sp>
        <p:nvSpPr>
          <p:cNvPr id="24581" name="TextBox 4"/>
          <p:cNvSpPr txBox="1">
            <a:spLocks noChangeArrowheads="1"/>
          </p:cNvSpPr>
          <p:nvPr/>
        </p:nvSpPr>
        <p:spPr bwMode="auto">
          <a:xfrm>
            <a:off x="5300663" y="1979613"/>
            <a:ext cx="3167062" cy="523220"/>
          </a:xfrm>
          <a:prstGeom prst="rect">
            <a:avLst/>
          </a:prstGeom>
          <a:noFill/>
          <a:ln w="9525">
            <a:noFill/>
            <a:miter lim="800000"/>
            <a:headEnd/>
            <a:tailEnd/>
          </a:ln>
        </p:spPr>
        <p:txBody>
          <a:bodyPr>
            <a:prstTxWarp prst="textNoShape">
              <a:avLst/>
            </a:prstTxWarp>
            <a:spAutoFit/>
          </a:bodyPr>
          <a:lstStyle/>
          <a:p>
            <a:pPr algn="ctr"/>
            <a:r>
              <a:rPr lang="en-US" sz="2800" b="1" dirty="0">
                <a:solidFill>
                  <a:srgbClr val="FF0000"/>
                </a:solidFill>
                <a:latin typeface="ＭＳ ゴシック" pitchFamily="-105" charset="-128"/>
                <a:ea typeface="ＭＳ ゴシック" pitchFamily="-105" charset="-128"/>
                <a:cs typeface="ＭＳ ゴシック" pitchFamily="-105" charset="-128"/>
              </a:rPr>
              <a:t>⏎</a:t>
            </a:r>
            <a:r>
              <a:rPr lang="en-US" sz="2800" b="1" dirty="0">
                <a:latin typeface="Addington CF Bold"/>
              </a:rPr>
              <a:t>   </a:t>
            </a:r>
            <a:r>
              <a:rPr lang="en-US" sz="2800" dirty="0">
                <a:latin typeface="Roboto Light" panose="02000000000000000000" pitchFamily="2" charset="0"/>
                <a:cs typeface="Roboto Light" panose="02000000000000000000" pitchFamily="2" charset="0"/>
              </a:rPr>
              <a:t>Flag of </a:t>
            </a:r>
            <a:r>
              <a:rPr lang="en-US" sz="2800" dirty="0" smtClean="0">
                <a:latin typeface="Roboto Light" panose="02000000000000000000" pitchFamily="2" charset="0"/>
                <a:cs typeface="Roboto Light" panose="02000000000000000000" pitchFamily="2" charset="0"/>
              </a:rPr>
              <a:t>Japan</a:t>
            </a:r>
            <a:endParaRPr lang="en-US" sz="2800" dirty="0">
              <a:latin typeface="Roboto Light" panose="02000000000000000000" pitchFamily="2" charset="0"/>
              <a:cs typeface="Roboto Light" panose="02000000000000000000" pitchFamily="2" charset="0"/>
            </a:endParaRPr>
          </a:p>
        </p:txBody>
      </p:sp>
      <p:pic>
        <p:nvPicPr>
          <p:cNvPr id="24582" name="Picture 7" descr="IMG_0958.JPG"/>
          <p:cNvPicPr>
            <a:picLocks noChangeAspect="1"/>
          </p:cNvPicPr>
          <p:nvPr/>
        </p:nvPicPr>
        <p:blipFill>
          <a:blip r:embed="rId3"/>
          <a:srcRect/>
          <a:stretch>
            <a:fillRect/>
          </a:stretch>
        </p:blipFill>
        <p:spPr bwMode="auto">
          <a:xfrm>
            <a:off x="5164138" y="3556000"/>
            <a:ext cx="3854450" cy="2889250"/>
          </a:xfrm>
          <a:prstGeom prst="rect">
            <a:avLst/>
          </a:prstGeom>
          <a:ln>
            <a:noFill/>
          </a:ln>
          <a:effectLst>
            <a:outerShdw blurRad="190500" algn="tl" rotWithShape="0">
              <a:srgbClr val="000000">
                <a:alpha val="70000"/>
              </a:srgbClr>
            </a:outerShdw>
          </a:effectLst>
        </p:spPr>
      </p:pic>
      <p:sp>
        <p:nvSpPr>
          <p:cNvPr id="24583" name="TextBox 8"/>
          <p:cNvSpPr txBox="1">
            <a:spLocks noChangeArrowheads="1"/>
          </p:cNvSpPr>
          <p:nvPr/>
        </p:nvSpPr>
        <p:spPr bwMode="auto">
          <a:xfrm>
            <a:off x="304800" y="5029200"/>
            <a:ext cx="4735513" cy="954107"/>
          </a:xfrm>
          <a:prstGeom prst="rect">
            <a:avLst/>
          </a:prstGeom>
          <a:noFill/>
          <a:ln w="9525">
            <a:noFill/>
            <a:miter lim="800000"/>
            <a:headEnd/>
            <a:tailEnd/>
          </a:ln>
        </p:spPr>
        <p:txBody>
          <a:bodyPr>
            <a:prstTxWarp prst="textNoShape">
              <a:avLst/>
            </a:prstTxWarp>
            <a:spAutoFit/>
          </a:bodyPr>
          <a:lstStyle/>
          <a:p>
            <a:pPr algn="ctr"/>
            <a:r>
              <a:rPr lang="en-US" sz="2800" dirty="0">
                <a:latin typeface="Roboto Light" panose="02000000000000000000" pitchFamily="2" charset="0"/>
                <a:cs typeface="Roboto Light" panose="02000000000000000000" pitchFamily="2" charset="0"/>
              </a:rPr>
              <a:t>Koi fish in</a:t>
            </a:r>
          </a:p>
          <a:p>
            <a:pPr algn="ctr"/>
            <a:r>
              <a:rPr lang="en-US" sz="2800" dirty="0">
                <a:latin typeface="Roboto Light" panose="02000000000000000000" pitchFamily="2" charset="0"/>
                <a:cs typeface="Roboto Light" panose="02000000000000000000" pitchFamily="2" charset="0"/>
              </a:rPr>
              <a:t>Portland Japanese Garden</a:t>
            </a:r>
          </a:p>
        </p:txBody>
      </p:sp>
      <p:sp>
        <p:nvSpPr>
          <p:cNvPr id="8" name="TextBox 7"/>
          <p:cNvSpPr txBox="1"/>
          <p:nvPr/>
        </p:nvSpPr>
        <p:spPr>
          <a:xfrm flipV="1">
            <a:off x="3919820" y="5029200"/>
            <a:ext cx="1109380" cy="523220"/>
          </a:xfrm>
          <a:prstGeom prst="rect">
            <a:avLst/>
          </a:prstGeom>
          <a:noFill/>
        </p:spPr>
        <p:txBody>
          <a:bodyPr wrap="square" rtlCol="0">
            <a:spAutoFit/>
          </a:bodyPr>
          <a:lstStyle/>
          <a:p>
            <a:r>
              <a:rPr lang="en-US" sz="2800" b="1" dirty="0">
                <a:solidFill>
                  <a:srgbClr val="FF0000"/>
                </a:solidFill>
                <a:latin typeface="ＭＳ ゴシック" pitchFamily="-105" charset="-128"/>
                <a:ea typeface="ＭＳ ゴシック" pitchFamily="-105" charset="-128"/>
                <a:cs typeface="ＭＳ ゴシック" pitchFamily="-105" charset="-128"/>
              </a:rPr>
              <a:t>⏎</a:t>
            </a:r>
            <a:endParaRPr lang="en-US" sz="2800" dirty="0">
              <a:latin typeface="Addington CF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225"/>
            <a:ext cx="8358188" cy="1450975"/>
          </a:xfrm>
          <a:noFill/>
          <a:ln>
            <a:noFill/>
          </a:ln>
        </p:spPr>
        <p:style>
          <a:lnRef idx="1">
            <a:schemeClr val="accent3"/>
          </a:lnRef>
          <a:fillRef idx="2">
            <a:schemeClr val="accent3"/>
          </a:fillRef>
          <a:effectRef idx="1">
            <a:schemeClr val="accent3"/>
          </a:effectRef>
          <a:fontRef idx="minor">
            <a:schemeClr val="dk1"/>
          </a:fontRef>
        </p:style>
        <p:txBody>
          <a:bodyPr>
            <a:noAutofit/>
          </a:bodyPr>
          <a:lstStyle/>
          <a:p>
            <a:pPr>
              <a:defRPr/>
            </a:pPr>
            <a:r>
              <a:rPr lang="en-US" sz="3200" dirty="0" smtClean="0">
                <a:solidFill>
                  <a:srgbClr val="FF0000"/>
                </a:solidFill>
                <a:latin typeface="Roboto Light" panose="02000000000000000000" pitchFamily="2" charset="0"/>
                <a:ea typeface="Roboto Light" panose="02000000000000000000" pitchFamily="2" charset="0"/>
                <a:cs typeface="Roboto Light" panose="02000000000000000000" pitchFamily="2" charset="0"/>
              </a:rPr>
              <a:t>Where in the world is Japan?</a:t>
            </a:r>
            <a:r>
              <a:rPr lang="en-US" sz="3200" dirty="0">
                <a:solidFill>
                  <a:srgbClr val="FF0000"/>
                </a:solidFill>
                <a:latin typeface="Roboto Light" panose="02000000000000000000" pitchFamily="2" charset="0"/>
                <a:ea typeface="Roboto Light" panose="02000000000000000000" pitchFamily="2" charset="0"/>
                <a:cs typeface="Roboto Light" panose="02000000000000000000" pitchFamily="2" charset="0"/>
              </a:rPr>
              <a:t/>
            </a:r>
            <a:br>
              <a:rPr lang="en-US" sz="3200" dirty="0">
                <a:solidFill>
                  <a:srgbClr val="FF0000"/>
                </a:solidFill>
                <a:latin typeface="Roboto Light" panose="02000000000000000000" pitchFamily="2" charset="0"/>
                <a:ea typeface="Roboto Light" panose="02000000000000000000" pitchFamily="2" charset="0"/>
                <a:cs typeface="Roboto Light" panose="02000000000000000000" pitchFamily="2" charset="0"/>
              </a:rPr>
            </a:br>
            <a:endParaRPr lang="en-US" sz="3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4" name="Content Placeholder 3" descr="pacific-rim-map-lg.jpg"/>
          <p:cNvPicPr>
            <a:picLocks noGrp="1" noChangeAspect="1"/>
          </p:cNvPicPr>
          <p:nvPr>
            <p:ph idx="1"/>
          </p:nvPr>
        </p:nvPicPr>
        <p:blipFill>
          <a:blip r:embed="rId2"/>
          <a:stretch>
            <a:fillRect/>
          </a:stretch>
        </p:blipFill>
        <p:spPr>
          <a:xfrm>
            <a:off x="1382416" y="1371600"/>
            <a:ext cx="6989812" cy="5303520"/>
          </a:xfrm>
          <a:effectLst>
            <a:outerShdw blurRad="190500" algn="tl" rotWithShape="0">
              <a:srgbClr val="000000">
                <a:alpha val="70000"/>
              </a:srgbClr>
            </a:outerShdw>
          </a:effectLst>
        </p:spPr>
      </p:pic>
      <p:sp>
        <p:nvSpPr>
          <p:cNvPr id="25604" name="TextBox 4"/>
          <p:cNvSpPr txBox="1">
            <a:spLocks noChangeArrowheads="1"/>
          </p:cNvSpPr>
          <p:nvPr/>
        </p:nvSpPr>
        <p:spPr bwMode="auto">
          <a:xfrm>
            <a:off x="3298825" y="2676525"/>
            <a:ext cx="947738" cy="369888"/>
          </a:xfrm>
          <a:prstGeom prst="rect">
            <a:avLst/>
          </a:prstGeom>
          <a:noFill/>
          <a:ln w="9525">
            <a:noFill/>
            <a:miter lim="800000"/>
            <a:headEnd/>
            <a:tailEnd/>
          </a:ln>
        </p:spPr>
        <p:txBody>
          <a:bodyPr>
            <a:prstTxWarp prst="textNoShape">
              <a:avLst/>
            </a:prstTxWarp>
            <a:spAutoFit/>
          </a:bodyPr>
          <a:lstStyle/>
          <a:p>
            <a:r>
              <a:rPr lang="en-US" dirty="0">
                <a:solidFill>
                  <a:srgbClr val="FF0000"/>
                </a:solidFill>
                <a:latin typeface="Roboto Light" panose="02000000000000000000" pitchFamily="2" charset="0"/>
                <a:cs typeface="Roboto Light" panose="02000000000000000000" pitchFamily="2" charset="0"/>
              </a:rPr>
              <a:t>JAPAN</a:t>
            </a:r>
          </a:p>
        </p:txBody>
      </p:sp>
      <p:sp>
        <p:nvSpPr>
          <p:cNvPr id="25605" name="TextBox 5"/>
          <p:cNvSpPr txBox="1">
            <a:spLocks noChangeArrowheads="1"/>
          </p:cNvSpPr>
          <p:nvPr/>
        </p:nvSpPr>
        <p:spPr bwMode="auto">
          <a:xfrm>
            <a:off x="4610100" y="2432050"/>
            <a:ext cx="1360488" cy="369888"/>
          </a:xfrm>
          <a:prstGeom prst="rect">
            <a:avLst/>
          </a:prstGeom>
          <a:noFill/>
          <a:ln w="9525">
            <a:noFill/>
            <a:miter lim="800000"/>
            <a:headEnd/>
            <a:tailEnd/>
          </a:ln>
        </p:spPr>
        <p:txBody>
          <a:bodyPr>
            <a:prstTxWarp prst="textNoShape">
              <a:avLst/>
            </a:prstTxWarp>
            <a:spAutoFit/>
          </a:bodyPr>
          <a:lstStyle/>
          <a:p>
            <a:r>
              <a:rPr lang="en-US" dirty="0">
                <a:solidFill>
                  <a:srgbClr val="FF0000"/>
                </a:solidFill>
                <a:latin typeface="Roboto Light" panose="02000000000000000000" pitchFamily="2" charset="0"/>
                <a:cs typeface="Roboto Light" panose="02000000000000000000" pitchFamily="2" charset="0"/>
              </a:rPr>
              <a:t>OREGON</a:t>
            </a:r>
          </a:p>
        </p:txBody>
      </p:sp>
      <p:sp>
        <p:nvSpPr>
          <p:cNvPr id="25606" name="TextBox 6"/>
          <p:cNvSpPr txBox="1">
            <a:spLocks noChangeArrowheads="1"/>
          </p:cNvSpPr>
          <p:nvPr/>
        </p:nvSpPr>
        <p:spPr bwMode="auto">
          <a:xfrm>
            <a:off x="4610100" y="3725863"/>
            <a:ext cx="2078038" cy="369887"/>
          </a:xfrm>
          <a:prstGeom prst="rect">
            <a:avLst/>
          </a:prstGeom>
          <a:noFill/>
          <a:ln w="9525">
            <a:noFill/>
            <a:miter lim="800000"/>
            <a:headEnd/>
            <a:tailEnd/>
          </a:ln>
        </p:spPr>
        <p:txBody>
          <a:bodyPr>
            <a:prstTxWarp prst="textNoShape">
              <a:avLst/>
            </a:prstTxWarp>
            <a:spAutoFit/>
          </a:bodyPr>
          <a:lstStyle/>
          <a:p>
            <a:r>
              <a:rPr lang="en-US" dirty="0">
                <a:solidFill>
                  <a:srgbClr val="FF0000"/>
                </a:solidFill>
                <a:latin typeface="Roboto Light" panose="02000000000000000000" pitchFamily="2" charset="0"/>
                <a:cs typeface="Roboto Light" panose="02000000000000000000" pitchFamily="2" charset="0"/>
              </a:rPr>
              <a:t>PACIFIC OCEAN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76199" y="152401"/>
            <a:ext cx="8839201" cy="990600"/>
          </a:xfrm>
          <a:noFill/>
          <a:ln>
            <a:noFill/>
          </a:ln>
        </p:spPr>
        <p:style>
          <a:lnRef idx="1">
            <a:schemeClr val="accent3"/>
          </a:lnRef>
          <a:fillRef idx="2">
            <a:schemeClr val="accent3"/>
          </a:fillRef>
          <a:effectRef idx="1">
            <a:schemeClr val="accent3"/>
          </a:effectRef>
          <a:fontRef idx="minor">
            <a:schemeClr val="dk1"/>
          </a:fontRef>
        </p:style>
        <p:txBody>
          <a:bodyPr>
            <a:noAutofit/>
          </a:bodyPr>
          <a:lstStyle/>
          <a:p>
            <a:pPr algn="ctr">
              <a:defRPr/>
            </a:pPr>
            <a:r>
              <a:rPr lang="en-US" sz="2400" dirty="0" smtClean="0">
                <a:solidFill>
                  <a:schemeClr val="tx1"/>
                </a:solidFill>
                <a:latin typeface="Roboto Light" panose="02000000000000000000" pitchFamily="2" charset="0"/>
                <a:cs typeface="Roboto Light" panose="02000000000000000000" pitchFamily="2" charset="0"/>
              </a:rPr>
              <a:t>Portland Japanese Garden b</a:t>
            </a:r>
            <a:r>
              <a:rPr lang="en-US" sz="2400" dirty="0" smtClean="0">
                <a:solidFill>
                  <a:schemeClr val="tx1"/>
                </a:solidFill>
                <a:latin typeface="Roboto Light" panose="02000000000000000000" pitchFamily="2" charset="0"/>
                <a:cs typeface="Roboto Light" panose="02000000000000000000" pitchFamily="2" charset="0"/>
              </a:rPr>
              <a:t>rings </a:t>
            </a:r>
            <a:r>
              <a:rPr lang="en-US" sz="2400" dirty="0">
                <a:solidFill>
                  <a:schemeClr val="tx1"/>
                </a:solidFill>
                <a:latin typeface="Roboto Light" panose="02000000000000000000" pitchFamily="2" charset="0"/>
                <a:cs typeface="Roboto Light" panose="02000000000000000000" pitchFamily="2" charset="0"/>
              </a:rPr>
              <a:t>lessons </a:t>
            </a:r>
            <a:r>
              <a:rPr lang="en-US" sz="2400" dirty="0" smtClean="0">
                <a:solidFill>
                  <a:schemeClr val="tx1"/>
                </a:solidFill>
                <a:latin typeface="Roboto Light" panose="02000000000000000000" pitchFamily="2" charset="0"/>
                <a:cs typeface="Roboto Light" panose="02000000000000000000" pitchFamily="2" charset="0"/>
              </a:rPr>
              <a:t>of </a:t>
            </a:r>
            <a:r>
              <a:rPr lang="en-US" sz="2400" dirty="0" smtClean="0">
                <a:solidFill>
                  <a:schemeClr val="tx1"/>
                </a:solidFill>
                <a:latin typeface="Roboto Light" panose="02000000000000000000" pitchFamily="2" charset="0"/>
                <a:cs typeface="Roboto Light" panose="02000000000000000000" pitchFamily="2" charset="0"/>
              </a:rPr>
              <a:t>l</a:t>
            </a:r>
            <a:r>
              <a:rPr lang="en-US" sz="2400" dirty="0" smtClean="0">
                <a:solidFill>
                  <a:schemeClr val="tx1"/>
                </a:solidFill>
                <a:latin typeface="Roboto Light" panose="02000000000000000000" pitchFamily="2" charset="0"/>
                <a:cs typeface="Roboto Light" panose="02000000000000000000" pitchFamily="2" charset="0"/>
              </a:rPr>
              <a:t>iving </a:t>
            </a:r>
            <a:r>
              <a:rPr lang="en-US" sz="2400" dirty="0">
                <a:solidFill>
                  <a:schemeClr val="tx1"/>
                </a:solidFill>
                <a:latin typeface="Roboto Light" panose="02000000000000000000" pitchFamily="2" charset="0"/>
                <a:cs typeface="Roboto Light" panose="02000000000000000000" pitchFamily="2" charset="0"/>
              </a:rPr>
              <a:t>in </a:t>
            </a:r>
            <a:r>
              <a:rPr lang="en-US" sz="2400" dirty="0" smtClean="0">
                <a:solidFill>
                  <a:schemeClr val="tx1"/>
                </a:solidFill>
                <a:latin typeface="Roboto Light" panose="02000000000000000000" pitchFamily="2" charset="0"/>
                <a:cs typeface="Roboto Light" panose="02000000000000000000" pitchFamily="2" charset="0"/>
              </a:rPr>
              <a:t>harmony </a:t>
            </a:r>
            <a:r>
              <a:rPr lang="en-US" sz="2400" dirty="0">
                <a:solidFill>
                  <a:schemeClr val="tx1"/>
                </a:solidFill>
                <a:latin typeface="Roboto Light" panose="02000000000000000000" pitchFamily="2" charset="0"/>
                <a:cs typeface="Roboto Light" panose="02000000000000000000" pitchFamily="2" charset="0"/>
              </a:rPr>
              <a:t>with </a:t>
            </a:r>
            <a:r>
              <a:rPr lang="en-US" sz="2400" dirty="0" smtClean="0">
                <a:solidFill>
                  <a:schemeClr val="tx1"/>
                </a:solidFill>
                <a:latin typeface="Roboto Light" panose="02000000000000000000" pitchFamily="2" charset="0"/>
                <a:cs typeface="Roboto Light" panose="02000000000000000000" pitchFamily="2" charset="0"/>
              </a:rPr>
              <a:t>nature </a:t>
            </a:r>
            <a:r>
              <a:rPr lang="en-US" sz="2400" dirty="0">
                <a:solidFill>
                  <a:schemeClr val="tx1"/>
                </a:solidFill>
                <a:latin typeface="Roboto Light" panose="02000000000000000000" pitchFamily="2" charset="0"/>
                <a:cs typeface="Roboto Light" panose="02000000000000000000" pitchFamily="2" charset="0"/>
              </a:rPr>
              <a:t>right into the </a:t>
            </a:r>
            <a:r>
              <a:rPr lang="en-US" sz="2400" dirty="0" smtClean="0">
                <a:solidFill>
                  <a:schemeClr val="tx1"/>
                </a:solidFill>
                <a:latin typeface="Roboto Light" panose="02000000000000000000" pitchFamily="2" charset="0"/>
                <a:cs typeface="Roboto Light" panose="02000000000000000000" pitchFamily="2" charset="0"/>
              </a:rPr>
              <a:t>city – and to you!</a:t>
            </a:r>
            <a:endParaRPr lang="en-US" sz="2400" dirty="0">
              <a:solidFill>
                <a:schemeClr val="tx1"/>
              </a:solidFill>
              <a:latin typeface="Roboto Light" panose="02000000000000000000" pitchFamily="2" charset="0"/>
              <a:cs typeface="Roboto Light" panose="02000000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19200"/>
            <a:ext cx="8365559" cy="55778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28600" y="111126"/>
            <a:ext cx="8745538" cy="1598732"/>
          </a:xfrm>
          <a:noFill/>
          <a:ln>
            <a:noFill/>
          </a:ln>
        </p:spPr>
        <p:style>
          <a:lnRef idx="1">
            <a:schemeClr val="accent3"/>
          </a:lnRef>
          <a:fillRef idx="2">
            <a:schemeClr val="accent3"/>
          </a:fillRef>
          <a:effectRef idx="1">
            <a:schemeClr val="accent3"/>
          </a:effectRef>
          <a:fontRef idx="minor">
            <a:schemeClr val="dk1"/>
          </a:fontRef>
        </p:style>
        <p:txBody>
          <a:bodyPr/>
          <a:lstStyle/>
          <a:p>
            <a:pPr eaLnBrk="1" hangingPunct="1">
              <a:defRPr/>
            </a:pPr>
            <a:r>
              <a:rPr lang="en-US" sz="2800" b="1" dirty="0" smtClean="0">
                <a:solidFill>
                  <a:srgbClr val="FF0000"/>
                </a:solidFill>
                <a:latin typeface="Roboto Light" panose="02000000000000000000" pitchFamily="2" charset="0"/>
                <a:ea typeface="Roboto Light" panose="02000000000000000000" pitchFamily="2" charset="0"/>
                <a:cs typeface="Roboto Light" panose="02000000000000000000" pitchFamily="2" charset="0"/>
              </a:rPr>
              <a:t>Where in the world is Japan? </a:t>
            </a:r>
            <a:r>
              <a:rPr lang="en-US" sz="2800" b="1" dirty="0">
                <a:solidFill>
                  <a:srgbClr val="FF0000"/>
                </a:solidFill>
                <a:latin typeface="Roboto Light" panose="02000000000000000000" pitchFamily="2" charset="0"/>
                <a:ea typeface="Roboto Light" panose="02000000000000000000" pitchFamily="2" charset="0"/>
                <a:cs typeface="Roboto Light" panose="02000000000000000000" pitchFamily="2" charset="0"/>
              </a:rPr>
              <a:t/>
            </a:r>
            <a:br>
              <a:rPr lang="en-US" sz="2800" b="1" dirty="0">
                <a:solidFill>
                  <a:srgbClr val="FF0000"/>
                </a:solidFill>
                <a:latin typeface="Roboto Light" panose="02000000000000000000" pitchFamily="2" charset="0"/>
                <a:ea typeface="Roboto Light" panose="02000000000000000000" pitchFamily="2" charset="0"/>
                <a:cs typeface="Roboto Light" panose="02000000000000000000" pitchFamily="2" charset="0"/>
              </a:rPr>
            </a:br>
            <a:r>
              <a:rPr lang="en-US" sz="2800" b="1" dirty="0" smtClean="0">
                <a:solidFill>
                  <a:srgbClr val="FF0000"/>
                </a:solidFill>
                <a:latin typeface="Roboto Light" panose="02000000000000000000" pitchFamily="2" charset="0"/>
                <a:ea typeface="Roboto Light" panose="02000000000000000000" pitchFamily="2" charset="0"/>
                <a:cs typeface="Roboto Light" panose="02000000000000000000" pitchFamily="2" charset="0"/>
              </a:rPr>
              <a:t/>
            </a:r>
            <a:br>
              <a:rPr lang="en-US" sz="2800" b="1" dirty="0" smtClean="0">
                <a:solidFill>
                  <a:srgbClr val="FF0000"/>
                </a:solidFill>
                <a:latin typeface="Roboto Light" panose="02000000000000000000" pitchFamily="2" charset="0"/>
                <a:ea typeface="Roboto Light" panose="02000000000000000000" pitchFamily="2" charset="0"/>
                <a:cs typeface="Roboto Light" panose="02000000000000000000" pitchFamily="2" charset="0"/>
              </a:rPr>
            </a:br>
            <a:endParaRPr lang="en-US" sz="2800" b="1" dirty="0">
              <a:solidFill>
                <a:schemeClr val="tx1"/>
              </a:solidFill>
              <a:latin typeface="Roboto Light" panose="02000000000000000000" pitchFamily="2" charset="0"/>
              <a:ea typeface="ＭＳ Ｐゴシック" pitchFamily="-1" charset="-128"/>
              <a:cs typeface="Roboto Light" panose="02000000000000000000" pitchFamily="2" charset="0"/>
            </a:endParaRPr>
          </a:p>
        </p:txBody>
      </p:sp>
      <p:pic>
        <p:nvPicPr>
          <p:cNvPr id="3074" name="Picture 2"/>
          <p:cNvPicPr>
            <a:picLocks noChangeAspect="1" noChangeArrowheads="1"/>
          </p:cNvPicPr>
          <p:nvPr/>
        </p:nvPicPr>
        <p:blipFill>
          <a:blip r:embed="rId2"/>
          <a:srcRect/>
          <a:stretch>
            <a:fillRect/>
          </a:stretch>
        </p:blipFill>
        <p:spPr bwMode="auto">
          <a:xfrm>
            <a:off x="2114241" y="990600"/>
            <a:ext cx="4974256"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628" name="TextBox 3"/>
          <p:cNvSpPr txBox="1">
            <a:spLocks noChangeArrowheads="1"/>
          </p:cNvSpPr>
          <p:nvPr/>
        </p:nvSpPr>
        <p:spPr bwMode="auto">
          <a:xfrm>
            <a:off x="3324225" y="2276475"/>
            <a:ext cx="857250" cy="368300"/>
          </a:xfrm>
          <a:prstGeom prst="rect">
            <a:avLst/>
          </a:prstGeom>
          <a:noFill/>
          <a:ln w="9525">
            <a:noFill/>
            <a:miter lim="800000"/>
            <a:headEnd/>
            <a:tailEnd/>
          </a:ln>
        </p:spPr>
        <p:txBody>
          <a:bodyPr>
            <a:prstTxWarp prst="textNoShape">
              <a:avLst/>
            </a:prstTxWarp>
            <a:spAutoFit/>
          </a:bodyPr>
          <a:lstStyle/>
          <a:p>
            <a:r>
              <a:rPr lang="en-US" b="1" dirty="0">
                <a:solidFill>
                  <a:srgbClr val="FF0000"/>
                </a:solidFill>
                <a:latin typeface="Addington CF Bold"/>
              </a:rPr>
              <a:t>ASIA</a:t>
            </a:r>
          </a:p>
        </p:txBody>
      </p:sp>
      <p:sp>
        <p:nvSpPr>
          <p:cNvPr id="7" name="TextBox 6"/>
          <p:cNvSpPr txBox="1"/>
          <p:nvPr/>
        </p:nvSpPr>
        <p:spPr>
          <a:xfrm>
            <a:off x="4553185" y="4674779"/>
            <a:ext cx="376296" cy="646331"/>
          </a:xfrm>
          <a:prstGeom prst="rect">
            <a:avLst/>
          </a:prstGeom>
          <a:noFill/>
        </p:spPr>
        <p:txBody>
          <a:bodyPr wrap="square" rtlCol="0">
            <a:spAutoFit/>
          </a:bodyPr>
          <a:lstStyle/>
          <a:p>
            <a:endParaRPr lang="en-US" b="1" dirty="0">
              <a:solidFill>
                <a:srgbClr val="FF0000"/>
              </a:solidFill>
              <a:latin typeface="Wingdings" pitchFamily="-105" charset="2"/>
              <a:ea typeface="Wingdings" pitchFamily="-105" charset="2"/>
              <a:cs typeface="Wingdings" pitchFamily="-105" charset="2"/>
            </a:endParaRPr>
          </a:p>
          <a:p>
            <a:endParaRPr lang="en-US" dirty="0">
              <a:latin typeface="Addington CF Bold"/>
            </a:endParaRPr>
          </a:p>
        </p:txBody>
      </p:sp>
      <p:sp>
        <p:nvSpPr>
          <p:cNvPr id="8" name="TextBox 7"/>
          <p:cNvSpPr txBox="1"/>
          <p:nvPr/>
        </p:nvSpPr>
        <p:spPr>
          <a:xfrm>
            <a:off x="4139259" y="4891852"/>
            <a:ext cx="357481" cy="646331"/>
          </a:xfrm>
          <a:prstGeom prst="rect">
            <a:avLst/>
          </a:prstGeom>
          <a:noFill/>
        </p:spPr>
        <p:txBody>
          <a:bodyPr wrap="square" rtlCol="0">
            <a:spAutoFit/>
          </a:bodyPr>
          <a:lstStyle/>
          <a:p>
            <a:endParaRPr lang="en-US" b="1" dirty="0">
              <a:solidFill>
                <a:srgbClr val="FF0000"/>
              </a:solidFill>
              <a:latin typeface="Wingdings" pitchFamily="-105" charset="2"/>
              <a:ea typeface="Wingdings" pitchFamily="-105" charset="2"/>
              <a:cs typeface="Wingdings" pitchFamily="-105" charset="2"/>
            </a:endParaRPr>
          </a:p>
          <a:p>
            <a:endParaRPr lang="en-US" dirty="0">
              <a:latin typeface="Addington CF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8" y="212725"/>
            <a:ext cx="3633787" cy="1763713"/>
          </a:xfrm>
          <a:noFill/>
          <a:ln>
            <a:noFill/>
          </a:ln>
        </p:spPr>
        <p:style>
          <a:lnRef idx="1">
            <a:schemeClr val="accent1"/>
          </a:lnRef>
          <a:fillRef idx="2">
            <a:schemeClr val="accent1"/>
          </a:fillRef>
          <a:effectRef idx="1">
            <a:schemeClr val="accent1"/>
          </a:effectRef>
          <a:fontRef idx="minor">
            <a:schemeClr val="dk1"/>
          </a:fontRef>
        </p:style>
        <p:txBody>
          <a:bodyPr rtlCol="0">
            <a:normAutofit/>
          </a:bodyPr>
          <a:lstStyle/>
          <a:p>
            <a:pPr>
              <a:defRPr/>
            </a:pPr>
            <a:r>
              <a:rPr lang="en-US" sz="2400" dirty="0">
                <a:latin typeface="Roboto Light" panose="02000000000000000000" pitchFamily="2" charset="0"/>
                <a:cs typeface="Roboto Light" panose="02000000000000000000" pitchFamily="2" charset="0"/>
              </a:rPr>
              <a:t/>
            </a:r>
            <a:br>
              <a:rPr lang="en-US" sz="2400" dirty="0">
                <a:latin typeface="Roboto Light" panose="02000000000000000000" pitchFamily="2" charset="0"/>
                <a:cs typeface="Roboto Light" panose="02000000000000000000" pitchFamily="2" charset="0"/>
              </a:rPr>
            </a:br>
            <a:r>
              <a:rPr lang="en-US" sz="2400" dirty="0">
                <a:solidFill>
                  <a:schemeClr val="tx1"/>
                </a:solidFill>
                <a:latin typeface="Roboto Light" panose="02000000000000000000" pitchFamily="2" charset="0"/>
                <a:ea typeface="+mj-ea"/>
                <a:cs typeface="Roboto Light" panose="02000000000000000000" pitchFamily="2" charset="0"/>
              </a:rPr>
              <a:t/>
            </a:r>
            <a:br>
              <a:rPr lang="en-US" sz="2400" dirty="0">
                <a:solidFill>
                  <a:schemeClr val="tx1"/>
                </a:solidFill>
                <a:latin typeface="Roboto Light" panose="02000000000000000000" pitchFamily="2" charset="0"/>
                <a:ea typeface="+mj-ea"/>
                <a:cs typeface="Roboto Light" panose="02000000000000000000" pitchFamily="2" charset="0"/>
              </a:rPr>
            </a:br>
            <a:r>
              <a:rPr lang="en-US" sz="2400" dirty="0" smtClean="0">
                <a:solidFill>
                  <a:schemeClr val="tx1"/>
                </a:solidFill>
                <a:latin typeface="Roboto Light" panose="02000000000000000000" pitchFamily="2" charset="0"/>
                <a:ea typeface="+mj-ea"/>
                <a:cs typeface="Roboto Light" panose="02000000000000000000" pitchFamily="2" charset="0"/>
              </a:rPr>
              <a:t/>
            </a:r>
            <a:br>
              <a:rPr lang="en-US" sz="2400" dirty="0" smtClean="0">
                <a:solidFill>
                  <a:schemeClr val="tx1"/>
                </a:solidFill>
                <a:latin typeface="Roboto Light" panose="02000000000000000000" pitchFamily="2" charset="0"/>
                <a:ea typeface="+mj-ea"/>
                <a:cs typeface="Roboto Light" panose="02000000000000000000" pitchFamily="2" charset="0"/>
              </a:rPr>
            </a:br>
            <a:endParaRPr lang="en-US" sz="2400" dirty="0">
              <a:solidFill>
                <a:schemeClr val="tx1"/>
              </a:solidFill>
              <a:latin typeface="Roboto Light" panose="02000000000000000000" pitchFamily="2" charset="0"/>
              <a:ea typeface="+mj-ea"/>
              <a:cs typeface="Roboto Light" panose="02000000000000000000" pitchFamily="2" charset="0"/>
            </a:endParaRPr>
          </a:p>
        </p:txBody>
      </p:sp>
      <p:pic>
        <p:nvPicPr>
          <p:cNvPr id="10" name="Content Placeholder 9" descr="japan_map_islands.gif"/>
          <p:cNvPicPr>
            <a:picLocks noGrp="1" noChangeAspect="1"/>
          </p:cNvPicPr>
          <p:nvPr>
            <p:ph idx="1"/>
          </p:nvPr>
        </p:nvPicPr>
        <p:blipFill>
          <a:blip r:embed="rId2"/>
          <a:stretch>
            <a:fillRect/>
          </a:stretch>
        </p:blipFill>
        <p:spPr>
          <a:xfrm>
            <a:off x="4141787" y="1219200"/>
            <a:ext cx="4629150" cy="4620883"/>
          </a:xfrm>
          <a:prstGeom prst="rect">
            <a:avLst/>
          </a:prstGeom>
          <a:ln>
            <a:noFill/>
          </a:ln>
          <a:effectLst>
            <a:softEdge rad="112500"/>
          </a:effectLst>
        </p:spPr>
      </p:pic>
      <p:sp>
        <p:nvSpPr>
          <p:cNvPr id="5" name="Text Placeholder 4"/>
          <p:cNvSpPr>
            <a:spLocks noGrp="1"/>
          </p:cNvSpPr>
          <p:nvPr>
            <p:ph type="body" sz="half" idx="2"/>
          </p:nvPr>
        </p:nvSpPr>
        <p:spPr>
          <a:xfrm>
            <a:off x="84137" y="1113796"/>
            <a:ext cx="4183063" cy="5521955"/>
          </a:xfrm>
          <a:noFill/>
          <a:ln>
            <a:noFill/>
          </a:ln>
        </p:spPr>
        <p:style>
          <a:lnRef idx="1">
            <a:schemeClr val="accent3"/>
          </a:lnRef>
          <a:fillRef idx="2">
            <a:schemeClr val="accent3"/>
          </a:fillRef>
          <a:effectRef idx="1">
            <a:schemeClr val="accent3"/>
          </a:effectRef>
          <a:fontRef idx="minor">
            <a:schemeClr val="dk1"/>
          </a:fontRef>
        </p:style>
        <p:txBody>
          <a:bodyPr rtlCol="0">
            <a:noAutofit/>
          </a:bodyPr>
          <a:lstStyle/>
          <a:p>
            <a:pPr>
              <a:defRPr/>
            </a:pPr>
            <a:r>
              <a:rPr lang="en-US" sz="1800" dirty="0">
                <a:latin typeface="Roboto Light" panose="02000000000000000000" pitchFamily="2" charset="0"/>
                <a:cs typeface="Roboto Light" panose="02000000000000000000" pitchFamily="2" charset="0"/>
              </a:rPr>
              <a:t>Japan has more than 2000 islands stretching for nearly 3000 miles.  </a:t>
            </a:r>
            <a:r>
              <a:rPr lang="en-US" sz="1800" dirty="0" smtClean="0">
                <a:latin typeface="Roboto Light" panose="02000000000000000000" pitchFamily="2" charset="0"/>
                <a:cs typeface="Roboto Light" panose="02000000000000000000" pitchFamily="2" charset="0"/>
              </a:rPr>
              <a:t>Most </a:t>
            </a:r>
            <a:r>
              <a:rPr lang="en-US" sz="1800" dirty="0">
                <a:latin typeface="Roboto Light" panose="02000000000000000000" pitchFamily="2" charset="0"/>
                <a:cs typeface="Roboto Light" panose="02000000000000000000" pitchFamily="2" charset="0"/>
              </a:rPr>
              <a:t>Japanese live on 4 major islands:</a:t>
            </a:r>
            <a:br>
              <a:rPr lang="en-US" sz="1800" dirty="0">
                <a:latin typeface="Roboto Light" panose="02000000000000000000" pitchFamily="2" charset="0"/>
                <a:cs typeface="Roboto Light" panose="02000000000000000000" pitchFamily="2" charset="0"/>
              </a:rPr>
            </a:br>
            <a:endParaRPr lang="en-US" sz="1800" dirty="0" smtClean="0">
              <a:latin typeface="Roboto Light" panose="02000000000000000000" pitchFamily="2" charset="0"/>
              <a:cs typeface="Roboto Light" panose="02000000000000000000" pitchFamily="2" charset="0"/>
            </a:endParaRPr>
          </a:p>
          <a:p>
            <a:pPr>
              <a:defRPr/>
            </a:pPr>
            <a:r>
              <a:rPr lang="en-US" sz="1800" dirty="0" smtClean="0">
                <a:latin typeface="Roboto Light" panose="02000000000000000000" pitchFamily="2" charset="0"/>
                <a:cs typeface="Roboto Light" panose="02000000000000000000" pitchFamily="2" charset="0"/>
              </a:rPr>
              <a:t>Hokkaido</a:t>
            </a:r>
            <a:r>
              <a:rPr lang="en-US" sz="1800" dirty="0">
                <a:latin typeface="Roboto Light" panose="02000000000000000000" pitchFamily="2" charset="0"/>
                <a:cs typeface="Roboto Light" panose="02000000000000000000" pitchFamily="2" charset="0"/>
              </a:rPr>
              <a:t/>
            </a:r>
            <a:br>
              <a:rPr lang="en-US" sz="1800" dirty="0">
                <a:latin typeface="Roboto Light" panose="02000000000000000000" pitchFamily="2" charset="0"/>
                <a:cs typeface="Roboto Light" panose="02000000000000000000" pitchFamily="2" charset="0"/>
              </a:rPr>
            </a:br>
            <a:endParaRPr lang="en-US" sz="1800" dirty="0" smtClean="0">
              <a:latin typeface="Roboto Light" panose="02000000000000000000" pitchFamily="2" charset="0"/>
              <a:cs typeface="Roboto Light" panose="02000000000000000000" pitchFamily="2" charset="0"/>
            </a:endParaRPr>
          </a:p>
          <a:p>
            <a:pPr>
              <a:defRPr/>
            </a:pPr>
            <a:r>
              <a:rPr lang="en-US" sz="1800" dirty="0" smtClean="0">
                <a:latin typeface="Roboto Light" panose="02000000000000000000" pitchFamily="2" charset="0"/>
                <a:cs typeface="Roboto Light" panose="02000000000000000000" pitchFamily="2" charset="0"/>
              </a:rPr>
              <a:t>Honshu </a:t>
            </a:r>
            <a:r>
              <a:rPr lang="en-US" sz="1800" dirty="0">
                <a:latin typeface="Roboto Light" panose="02000000000000000000" pitchFamily="2" charset="0"/>
                <a:cs typeface="Roboto Light" panose="02000000000000000000" pitchFamily="2" charset="0"/>
              </a:rPr>
              <a:t/>
            </a:r>
            <a:br>
              <a:rPr lang="en-US" sz="1800" dirty="0">
                <a:latin typeface="Roboto Light" panose="02000000000000000000" pitchFamily="2" charset="0"/>
                <a:cs typeface="Roboto Light" panose="02000000000000000000" pitchFamily="2" charset="0"/>
              </a:rPr>
            </a:br>
            <a:endParaRPr lang="en-US" sz="1800" dirty="0" smtClean="0">
              <a:latin typeface="Roboto Light" panose="02000000000000000000" pitchFamily="2" charset="0"/>
              <a:cs typeface="Roboto Light" panose="02000000000000000000" pitchFamily="2" charset="0"/>
            </a:endParaRPr>
          </a:p>
          <a:p>
            <a:pPr>
              <a:defRPr/>
            </a:pPr>
            <a:r>
              <a:rPr lang="en-US" sz="1800" dirty="0" smtClean="0">
                <a:latin typeface="Roboto Light" panose="02000000000000000000" pitchFamily="2" charset="0"/>
                <a:cs typeface="Roboto Light" panose="02000000000000000000" pitchFamily="2" charset="0"/>
              </a:rPr>
              <a:t>Shikoku</a:t>
            </a:r>
            <a:r>
              <a:rPr lang="en-US" sz="1800" dirty="0">
                <a:latin typeface="Roboto Light" panose="02000000000000000000" pitchFamily="2" charset="0"/>
                <a:cs typeface="Roboto Light" panose="02000000000000000000" pitchFamily="2" charset="0"/>
              </a:rPr>
              <a:t/>
            </a:r>
            <a:br>
              <a:rPr lang="en-US" sz="1800" dirty="0">
                <a:latin typeface="Roboto Light" panose="02000000000000000000" pitchFamily="2" charset="0"/>
                <a:cs typeface="Roboto Light" panose="02000000000000000000" pitchFamily="2" charset="0"/>
              </a:rPr>
            </a:br>
            <a:endParaRPr lang="en-US" sz="1800" dirty="0" smtClean="0">
              <a:latin typeface="Roboto Light" panose="02000000000000000000" pitchFamily="2" charset="0"/>
              <a:cs typeface="Roboto Light" panose="02000000000000000000" pitchFamily="2" charset="0"/>
            </a:endParaRPr>
          </a:p>
          <a:p>
            <a:pPr>
              <a:defRPr/>
            </a:pPr>
            <a:r>
              <a:rPr lang="en-US" sz="1800" dirty="0" smtClean="0">
                <a:latin typeface="Roboto Light" panose="02000000000000000000" pitchFamily="2" charset="0"/>
                <a:cs typeface="Roboto Light" panose="02000000000000000000" pitchFamily="2" charset="0"/>
              </a:rPr>
              <a:t>Kyushu </a:t>
            </a:r>
            <a:endParaRPr lang="en-US" sz="1800" dirty="0">
              <a:latin typeface="Roboto Light" panose="02000000000000000000" pitchFamily="2" charset="0"/>
              <a:cs typeface="Roboto Light" panose="02000000000000000000" pitchFamily="2" charset="0"/>
            </a:endParaRPr>
          </a:p>
        </p:txBody>
      </p:sp>
      <p:sp>
        <p:nvSpPr>
          <p:cNvPr id="6" name="TextBox 5"/>
          <p:cNvSpPr txBox="1"/>
          <p:nvPr/>
        </p:nvSpPr>
        <p:spPr>
          <a:xfrm>
            <a:off x="84137" y="382588"/>
            <a:ext cx="9059863" cy="46166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sz="24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Country of Islands</a:t>
            </a:r>
          </a:p>
        </p:txBody>
      </p:sp>
      <p:sp>
        <p:nvSpPr>
          <p:cNvPr id="8" name="TextBox 7"/>
          <p:cNvSpPr txBox="1"/>
          <p:nvPr/>
        </p:nvSpPr>
        <p:spPr>
          <a:xfrm>
            <a:off x="7010400" y="4343400"/>
            <a:ext cx="609599" cy="253916"/>
          </a:xfrm>
          <a:prstGeom prst="rect">
            <a:avLst/>
          </a:prstGeom>
          <a:noFill/>
        </p:spPr>
        <p:txBody>
          <a:bodyPr wrap="square" rtlCol="0">
            <a:spAutoFit/>
          </a:bodyPr>
          <a:lstStyle/>
          <a:p>
            <a:r>
              <a:rPr lang="en-US" sz="1050" dirty="0">
                <a:solidFill>
                  <a:srgbClr val="FF0000"/>
                </a:solidFill>
              </a:rPr>
              <a:t>*Tokyo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180677" cy="2765769"/>
          </a:xfrm>
          <a:noFill/>
          <a:ln>
            <a:noFill/>
          </a:ln>
        </p:spPr>
        <p:style>
          <a:lnRef idx="1">
            <a:schemeClr val="accent1"/>
          </a:lnRef>
          <a:fillRef idx="2">
            <a:schemeClr val="accent1"/>
          </a:fillRef>
          <a:effectRef idx="1">
            <a:schemeClr val="accent1"/>
          </a:effectRef>
          <a:fontRef idx="minor">
            <a:schemeClr val="dk1"/>
          </a:fontRef>
        </p:style>
        <p:txBody>
          <a:bodyPr rtlCol="0">
            <a:noAutofit/>
          </a:bodyPr>
          <a:lstStyle/>
          <a:p>
            <a:pPr eaLnBrk="1" fontAlgn="auto" hangingPunct="1">
              <a:spcAft>
                <a:spcPts val="0"/>
              </a:spcAft>
              <a:defRPr/>
            </a:pPr>
            <a:r>
              <a:rPr lang="en-US" sz="2800" dirty="0">
                <a:solidFill>
                  <a:schemeClr val="tx1"/>
                </a:solidFill>
                <a:latin typeface="Roboto Light" panose="02000000000000000000" pitchFamily="2" charset="0"/>
                <a:ea typeface="+mj-ea"/>
                <a:cs typeface="Roboto Light" panose="02000000000000000000" pitchFamily="2" charset="0"/>
              </a:rPr>
              <a:t>The islands are covered with mountains and forests. </a:t>
            </a:r>
            <a:r>
              <a:rPr lang="en-US" sz="2800" dirty="0" smtClean="0">
                <a:solidFill>
                  <a:schemeClr val="tx1"/>
                </a:solidFill>
                <a:latin typeface="Roboto Light" panose="02000000000000000000" pitchFamily="2" charset="0"/>
                <a:ea typeface="+mj-ea"/>
                <a:cs typeface="Roboto Light" panose="02000000000000000000" pitchFamily="2" charset="0"/>
              </a:rPr>
              <a:t>Most </a:t>
            </a:r>
            <a:r>
              <a:rPr lang="en-US" sz="2800" dirty="0">
                <a:solidFill>
                  <a:schemeClr val="tx1"/>
                </a:solidFill>
                <a:latin typeface="Roboto Light" panose="02000000000000000000" pitchFamily="2" charset="0"/>
                <a:ea typeface="+mj-ea"/>
                <a:cs typeface="Roboto Light" panose="02000000000000000000" pitchFamily="2" charset="0"/>
              </a:rPr>
              <a:t>Japanese live along the coastlines.  </a:t>
            </a:r>
            <a:r>
              <a:rPr lang="en-US" sz="2800" dirty="0" smtClean="0">
                <a:solidFill>
                  <a:schemeClr val="tx1"/>
                </a:solidFill>
                <a:latin typeface="Roboto Light" panose="02000000000000000000" pitchFamily="2" charset="0"/>
                <a:ea typeface="+mj-ea"/>
                <a:cs typeface="Roboto Light" panose="02000000000000000000" pitchFamily="2" charset="0"/>
              </a:rPr>
              <a:t/>
            </a:r>
            <a:br>
              <a:rPr lang="en-US" sz="2800" dirty="0" smtClean="0">
                <a:solidFill>
                  <a:schemeClr val="tx1"/>
                </a:solidFill>
                <a:latin typeface="Roboto Light" panose="02000000000000000000" pitchFamily="2" charset="0"/>
                <a:ea typeface="+mj-ea"/>
                <a:cs typeface="Roboto Light" panose="02000000000000000000" pitchFamily="2" charset="0"/>
              </a:rPr>
            </a:br>
            <a:r>
              <a:rPr lang="en-US" sz="2800" dirty="0">
                <a:solidFill>
                  <a:schemeClr val="tx1"/>
                </a:solidFill>
                <a:latin typeface="Roboto Light" panose="02000000000000000000" pitchFamily="2" charset="0"/>
                <a:ea typeface="+mj-ea"/>
                <a:cs typeface="Roboto Light" panose="02000000000000000000" pitchFamily="2" charset="0"/>
              </a:rPr>
              <a:t/>
            </a:r>
            <a:br>
              <a:rPr lang="en-US" sz="2800" dirty="0">
                <a:solidFill>
                  <a:schemeClr val="tx1"/>
                </a:solidFill>
                <a:latin typeface="Roboto Light" panose="02000000000000000000" pitchFamily="2" charset="0"/>
                <a:ea typeface="+mj-ea"/>
                <a:cs typeface="Roboto Light" panose="02000000000000000000" pitchFamily="2" charset="0"/>
              </a:rPr>
            </a:br>
            <a:r>
              <a:rPr lang="en-US" sz="2800" dirty="0" smtClean="0">
                <a:solidFill>
                  <a:schemeClr val="tx1"/>
                </a:solidFill>
                <a:latin typeface="Roboto Light" panose="02000000000000000000" pitchFamily="2" charset="0"/>
                <a:ea typeface="+mj-ea"/>
                <a:cs typeface="Roboto Light" panose="02000000000000000000" pitchFamily="2" charset="0"/>
              </a:rPr>
              <a:t>People </a:t>
            </a:r>
            <a:r>
              <a:rPr lang="en-US" sz="2800" dirty="0">
                <a:solidFill>
                  <a:schemeClr val="tx1"/>
                </a:solidFill>
                <a:latin typeface="Roboto Light" panose="02000000000000000000" pitchFamily="2" charset="0"/>
                <a:ea typeface="+mj-ea"/>
                <a:cs typeface="Roboto Light" panose="02000000000000000000" pitchFamily="2" charset="0"/>
              </a:rPr>
              <a:t>feel close to the cycles of change as the four seasons move across the earth, sea, and sky.</a:t>
            </a:r>
          </a:p>
        </p:txBody>
      </p:sp>
      <p:pic>
        <p:nvPicPr>
          <p:cNvPr id="4" name="Picture 3" descr="IMG_5544.JPG"/>
          <p:cNvPicPr>
            <a:picLocks noChangeAspect="1"/>
          </p:cNvPicPr>
          <p:nvPr/>
        </p:nvPicPr>
        <p:blipFill>
          <a:blip r:embed="rId2"/>
          <a:stretch>
            <a:fillRect/>
          </a:stretch>
        </p:blipFill>
        <p:spPr>
          <a:xfrm>
            <a:off x="1233453" y="2514600"/>
            <a:ext cx="6323369" cy="4206240"/>
          </a:xfrm>
          <a:prstGeom prst="rect">
            <a:avLst/>
          </a:prstGeom>
          <a:ln>
            <a:noFill/>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116711669512423.jpg"/>
          <p:cNvPicPr>
            <a:picLocks noGrp="1" noChangeAspect="1"/>
          </p:cNvPicPr>
          <p:nvPr>
            <p:ph sz="half" idx="1"/>
          </p:nvPr>
        </p:nvPicPr>
        <p:blipFill>
          <a:blip r:embed="rId2"/>
          <a:stretch>
            <a:fillRect/>
          </a:stretch>
        </p:blipFill>
        <p:spPr>
          <a:xfrm>
            <a:off x="526666" y="3276600"/>
            <a:ext cx="3886200" cy="2689979"/>
          </a:xfrm>
          <a:prstGeom prst="rect">
            <a:avLst/>
          </a:prstGeom>
          <a:ln>
            <a:noFill/>
          </a:ln>
          <a:effectLst>
            <a:outerShdw blurRad="292100" dist="139700" dir="2700000" algn="tl" rotWithShape="0">
              <a:srgbClr val="333333">
                <a:alpha val="65000"/>
              </a:srgbClr>
            </a:outerShdw>
          </a:effectLst>
        </p:spPr>
      </p:pic>
      <p:pic>
        <p:nvPicPr>
          <p:cNvPr id="8" name="Content Placeholder 7" descr="IMG_1263.JPG"/>
          <p:cNvPicPr>
            <a:picLocks noGrp="1" noChangeAspect="1"/>
          </p:cNvPicPr>
          <p:nvPr>
            <p:ph sz="half" idx="2"/>
          </p:nvPr>
        </p:nvPicPr>
        <p:blipFill rotWithShape="1">
          <a:blip r:embed="rId3"/>
          <a:srcRect l="-1" r="1215" b="7749"/>
          <a:stretch/>
        </p:blipFill>
        <p:spPr>
          <a:xfrm>
            <a:off x="4771591" y="3254829"/>
            <a:ext cx="3839009" cy="2688771"/>
          </a:xfrm>
          <a:prstGeom prst="rect">
            <a:avLst/>
          </a:prstGeom>
          <a:ln>
            <a:noFill/>
          </a:ln>
          <a:effectLst>
            <a:outerShdw blurRad="292100" dist="139700" dir="2700000" algn="tl" rotWithShape="0">
              <a:srgbClr val="333333">
                <a:alpha val="65000"/>
              </a:srgbClr>
            </a:outerShdw>
          </a:effectLst>
        </p:spPr>
      </p:pic>
      <p:pic>
        <p:nvPicPr>
          <p:cNvPr id="11" name="Picture 10" descr="fuji-mountain-in-summer-japan.jpg"/>
          <p:cNvPicPr>
            <a:picLocks noChangeAspect="1"/>
          </p:cNvPicPr>
          <p:nvPr/>
        </p:nvPicPr>
        <p:blipFill rotWithShape="1">
          <a:blip r:embed="rId4"/>
          <a:srcRect t="2540" r="9896"/>
          <a:stretch/>
        </p:blipFill>
        <p:spPr>
          <a:xfrm>
            <a:off x="4771591" y="381000"/>
            <a:ext cx="3839009" cy="2595269"/>
          </a:xfrm>
          <a:prstGeom prst="rect">
            <a:avLst/>
          </a:prstGeom>
          <a:ln>
            <a:noFill/>
          </a:ln>
          <a:effectLst>
            <a:outerShdw blurRad="292100" dist="139700" dir="2700000" algn="tl" rotWithShape="0">
              <a:srgbClr val="333333">
                <a:alpha val="65000"/>
              </a:srgbClr>
            </a:outerShdw>
          </a:effectLst>
        </p:spPr>
      </p:pic>
      <p:pic>
        <p:nvPicPr>
          <p:cNvPr id="10" name="Picture 9" descr="unspecified (1).jpg"/>
          <p:cNvPicPr>
            <a:picLocks noChangeAspect="1"/>
          </p:cNvPicPr>
          <p:nvPr/>
        </p:nvPicPr>
        <p:blipFill rotWithShape="1">
          <a:blip r:embed="rId5"/>
          <a:srcRect t="2521" r="1559"/>
          <a:stretch/>
        </p:blipFill>
        <p:spPr>
          <a:xfrm>
            <a:off x="457201" y="381000"/>
            <a:ext cx="3962400" cy="261511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G_5206.JPG"/>
          <p:cNvPicPr>
            <a:picLocks noChangeAspect="1"/>
          </p:cNvPicPr>
          <p:nvPr/>
        </p:nvPicPr>
        <p:blipFill>
          <a:blip r:embed="rId2"/>
          <a:stretch>
            <a:fillRect/>
          </a:stretch>
        </p:blipFill>
        <p:spPr>
          <a:xfrm>
            <a:off x="1810237" y="3811070"/>
            <a:ext cx="3722257" cy="2791693"/>
          </a:xfrm>
          <a:prstGeom prst="rect">
            <a:avLst/>
          </a:prstGeom>
          <a:ln>
            <a:noFill/>
          </a:ln>
          <a:effectLst>
            <a:softEdge rad="112500"/>
          </a:effectLst>
        </p:spPr>
      </p:pic>
      <p:pic>
        <p:nvPicPr>
          <p:cNvPr id="17" name="Picture 16" descr="IMG_1063.JPG"/>
          <p:cNvPicPr>
            <a:picLocks noChangeAspect="1"/>
          </p:cNvPicPr>
          <p:nvPr/>
        </p:nvPicPr>
        <p:blipFill>
          <a:blip r:embed="rId3"/>
          <a:stretch>
            <a:fillRect/>
          </a:stretch>
        </p:blipFill>
        <p:spPr>
          <a:xfrm>
            <a:off x="1897789" y="1105327"/>
            <a:ext cx="3547152" cy="2660364"/>
          </a:xfrm>
          <a:prstGeom prst="rect">
            <a:avLst/>
          </a:prstGeom>
          <a:ln>
            <a:noFill/>
          </a:ln>
          <a:effectLst>
            <a:softEdge rad="112500"/>
          </a:effectLst>
        </p:spPr>
      </p:pic>
      <p:sp>
        <p:nvSpPr>
          <p:cNvPr id="28678" name="TextBox 5"/>
          <p:cNvSpPr txBox="1">
            <a:spLocks noChangeArrowheads="1"/>
          </p:cNvSpPr>
          <p:nvPr/>
        </p:nvSpPr>
        <p:spPr bwMode="auto">
          <a:xfrm>
            <a:off x="209063" y="228600"/>
            <a:ext cx="8763000" cy="46166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r>
              <a:rPr lang="en-US" sz="2400" dirty="0">
                <a:latin typeface="Roboto Light" panose="02000000000000000000" pitchFamily="2" charset="0"/>
                <a:ea typeface="Papyrus" pitchFamily="-105" charset="0"/>
                <a:cs typeface="Roboto Light" panose="02000000000000000000" pitchFamily="2" charset="0"/>
              </a:rPr>
              <a:t>Japanese </a:t>
            </a:r>
            <a:r>
              <a:rPr lang="en-US" sz="2400" dirty="0">
                <a:solidFill>
                  <a:schemeClr val="tx1"/>
                </a:solidFill>
                <a:latin typeface="Roboto Light" panose="02000000000000000000" pitchFamily="2" charset="0"/>
                <a:ea typeface="Papyrus" pitchFamily="-105" charset="0"/>
                <a:cs typeface="Roboto Light" panose="02000000000000000000" pitchFamily="2" charset="0"/>
              </a:rPr>
              <a:t>children </a:t>
            </a:r>
            <a:r>
              <a:rPr lang="en-US" sz="2400" dirty="0" smtClean="0">
                <a:solidFill>
                  <a:schemeClr val="tx1"/>
                </a:solidFill>
                <a:latin typeface="Roboto Light" panose="02000000000000000000" pitchFamily="2" charset="0"/>
                <a:ea typeface="Papyrus" pitchFamily="-105" charset="0"/>
                <a:cs typeface="Roboto Light" panose="02000000000000000000" pitchFamily="2" charset="0"/>
              </a:rPr>
              <a:t>grow up loving nature.</a:t>
            </a:r>
            <a:endParaRPr lang="en-US" sz="2400" dirty="0">
              <a:latin typeface="Roboto Light" panose="02000000000000000000" pitchFamily="2" charset="0"/>
              <a:ea typeface="Papyrus" pitchFamily="-105" charset="0"/>
              <a:cs typeface="Roboto Light" panose="02000000000000000000" pitchFamily="2" charset="0"/>
            </a:endParaRPr>
          </a:p>
        </p:txBody>
      </p:sp>
      <p:pic>
        <p:nvPicPr>
          <p:cNvPr id="12" name="Picture 11" descr="IMG_0545.JPG">
            <a:extLst>
              <a:ext uri="{FF2B5EF4-FFF2-40B4-BE49-F238E27FC236}">
                <a16:creationId xmlns="" xmlns:a16="http://schemas.microsoft.com/office/drawing/2014/main" id="{19745071-D46B-A546-9941-E3E34A6AF014}"/>
              </a:ext>
            </a:extLst>
          </p:cNvPr>
          <p:cNvPicPr>
            <a:picLocks noChangeAspect="1"/>
          </p:cNvPicPr>
          <p:nvPr/>
        </p:nvPicPr>
        <p:blipFill>
          <a:blip r:embed="rId4"/>
          <a:stretch>
            <a:fillRect/>
          </a:stretch>
        </p:blipFill>
        <p:spPr>
          <a:xfrm>
            <a:off x="5695463" y="1310161"/>
            <a:ext cx="3276600" cy="4911061"/>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917700"/>
          </a:xfrm>
          <a:noFill/>
          <a:ln>
            <a:noFill/>
          </a:ln>
        </p:spPr>
        <p:style>
          <a:lnRef idx="1">
            <a:schemeClr val="accent3"/>
          </a:lnRef>
          <a:fillRef idx="2">
            <a:schemeClr val="accent3"/>
          </a:fillRef>
          <a:effectRef idx="1">
            <a:schemeClr val="accent3"/>
          </a:effectRef>
          <a:fontRef idx="minor">
            <a:schemeClr val="dk1"/>
          </a:fontRef>
        </p:style>
        <p:txBody>
          <a:bodyPr/>
          <a:lstStyle/>
          <a:p>
            <a:pPr>
              <a:defRPr/>
            </a:pPr>
            <a:r>
              <a:rPr lang="en-US" sz="2800" dirty="0" smtClean="0">
                <a:solidFill>
                  <a:schemeClr val="tx1"/>
                </a:solidFill>
                <a:latin typeface="Roboto Light" panose="02000000000000000000" pitchFamily="2" charset="0"/>
                <a:cs typeface="Roboto Light" panose="02000000000000000000" pitchFamily="2" charset="0"/>
              </a:rPr>
              <a:t>Sea </a:t>
            </a:r>
            <a:r>
              <a:rPr lang="en-US" sz="2800" dirty="0">
                <a:solidFill>
                  <a:schemeClr val="tx1"/>
                </a:solidFill>
                <a:latin typeface="Roboto Light" panose="02000000000000000000" pitchFamily="2" charset="0"/>
                <a:cs typeface="Roboto Light" panose="02000000000000000000" pitchFamily="2" charset="0"/>
              </a:rPr>
              <a:t>and </a:t>
            </a:r>
            <a:r>
              <a:rPr lang="en-US" sz="2800" dirty="0" smtClean="0">
                <a:solidFill>
                  <a:schemeClr val="tx1"/>
                </a:solidFill>
                <a:latin typeface="Roboto Light" panose="02000000000000000000" pitchFamily="2" charset="0"/>
                <a:cs typeface="Roboto Light" panose="02000000000000000000" pitchFamily="2" charset="0"/>
              </a:rPr>
              <a:t>earth </a:t>
            </a:r>
            <a:r>
              <a:rPr lang="en-US" sz="2800" dirty="0">
                <a:solidFill>
                  <a:schemeClr val="tx1"/>
                </a:solidFill>
                <a:latin typeface="Roboto Light" panose="02000000000000000000" pitchFamily="2" charset="0"/>
                <a:cs typeface="Roboto Light" panose="02000000000000000000" pitchFamily="2" charset="0"/>
              </a:rPr>
              <a:t>provide </a:t>
            </a:r>
            <a:r>
              <a:rPr lang="en-US" sz="2800" dirty="0" smtClean="0">
                <a:solidFill>
                  <a:schemeClr val="tx1"/>
                </a:solidFill>
                <a:latin typeface="Roboto Light" panose="02000000000000000000" pitchFamily="2" charset="0"/>
                <a:cs typeface="Roboto Light" panose="02000000000000000000" pitchFamily="2" charset="0"/>
              </a:rPr>
              <a:t>fresh, beautiful food each </a:t>
            </a:r>
            <a:r>
              <a:rPr lang="en-US" sz="2800" dirty="0">
                <a:solidFill>
                  <a:schemeClr val="tx1"/>
                </a:solidFill>
                <a:latin typeface="Roboto Light" panose="02000000000000000000" pitchFamily="2" charset="0"/>
                <a:cs typeface="Roboto Light" panose="02000000000000000000" pitchFamily="2" charset="0"/>
              </a:rPr>
              <a:t>season.  </a:t>
            </a:r>
          </a:p>
        </p:txBody>
      </p:sp>
      <p:pic>
        <p:nvPicPr>
          <p:cNvPr id="24" name="Content Placeholder 23" descr="kyoto-garden-restaurant.jpg"/>
          <p:cNvPicPr>
            <a:picLocks noGrp="1" noChangeAspect="1"/>
          </p:cNvPicPr>
          <p:nvPr>
            <p:ph sz="half" idx="1"/>
          </p:nvPr>
        </p:nvPicPr>
        <p:blipFill>
          <a:blip r:embed="rId2"/>
          <a:srcRect t="-6034" b="-6034"/>
          <a:stretch>
            <a:fillRect/>
          </a:stretch>
        </p:blipFill>
        <p:spPr>
          <a:xfrm>
            <a:off x="228741" y="2255213"/>
            <a:ext cx="4200793" cy="4707729"/>
          </a:xfrm>
          <a:effectLst>
            <a:softEdge rad="112500"/>
          </a:effectLst>
        </p:spPr>
      </p:pic>
      <p:pic>
        <p:nvPicPr>
          <p:cNvPr id="10" name="Content Placeholder 9" descr="Bento-japanese-food-art-16.jpg">
            <a:hlinkClick r:id="rId3"/>
          </p:cNvPr>
          <p:cNvPicPr>
            <a:picLocks noGrp="1" noChangeAspect="1"/>
          </p:cNvPicPr>
          <p:nvPr>
            <p:ph sz="half" idx="2"/>
          </p:nvPr>
        </p:nvPicPr>
        <p:blipFill>
          <a:blip r:embed="rId4"/>
          <a:srcRect t="-8066" b="-8066"/>
          <a:stretch>
            <a:fillRect/>
          </a:stretch>
        </p:blipFill>
        <p:spPr>
          <a:xfrm>
            <a:off x="4429534" y="2191926"/>
            <a:ext cx="4257266" cy="4771016"/>
          </a:xfrm>
          <a:effectLst>
            <a:softEdge rad="112500"/>
          </a:effectLst>
        </p:spPr>
      </p:pic>
      <p:sp>
        <p:nvSpPr>
          <p:cNvPr id="3" name="TextBox 2">
            <a:extLst>
              <a:ext uri="{FF2B5EF4-FFF2-40B4-BE49-F238E27FC236}">
                <a16:creationId xmlns="" xmlns:a16="http://schemas.microsoft.com/office/drawing/2014/main" id="{8B2355A1-390F-F744-8CFB-97C89D04F434}"/>
              </a:ext>
            </a:extLst>
          </p:cNvPr>
          <p:cNvSpPr txBox="1"/>
          <p:nvPr/>
        </p:nvSpPr>
        <p:spPr>
          <a:xfrm>
            <a:off x="2133600" y="1854444"/>
            <a:ext cx="5181600" cy="369332"/>
          </a:xfrm>
          <a:prstGeom prst="rect">
            <a:avLst/>
          </a:prstGeom>
          <a:noFill/>
        </p:spPr>
        <p:txBody>
          <a:bodyPr wrap="square" rtlCol="0">
            <a:spAutoFit/>
          </a:bodyPr>
          <a:lstStyle/>
          <a:p>
            <a:r>
              <a:rPr lang="en-US" dirty="0">
                <a:hlinkClick r:id="rId3"/>
              </a:rPr>
              <a:t>https://www.youtube.com/watch?v=mnhELZjSVXo</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388"/>
            <a:ext cx="9144000" cy="963612"/>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pPr>
              <a:defRPr/>
            </a:pPr>
            <a:r>
              <a:rPr lang="en-US" sz="2400" dirty="0">
                <a:solidFill>
                  <a:srgbClr val="000000"/>
                </a:solidFill>
                <a:latin typeface="Roboto Light" panose="02000000000000000000" pitchFamily="2" charset="0"/>
                <a:ea typeface="ＭＳ Ｐゴシック" pitchFamily="-1" charset="-128"/>
                <a:cs typeface="Roboto Light" panose="02000000000000000000" pitchFamily="2" charset="0"/>
              </a:rPr>
              <a:t>Japanese houses and gardens </a:t>
            </a:r>
            <a:r>
              <a:rPr lang="en-US" sz="2400" dirty="0" smtClean="0">
                <a:solidFill>
                  <a:srgbClr val="000000"/>
                </a:solidFill>
                <a:latin typeface="Roboto Light" panose="02000000000000000000" pitchFamily="2" charset="0"/>
                <a:ea typeface="ＭＳ Ｐゴシック" pitchFamily="-1" charset="-128"/>
                <a:cs typeface="Roboto Light" panose="02000000000000000000" pitchFamily="2" charset="0"/>
              </a:rPr>
              <a:t>bring </a:t>
            </a:r>
            <a:r>
              <a:rPr lang="en-US" sz="2400" dirty="0" smtClean="0">
                <a:solidFill>
                  <a:schemeClr val="tx1"/>
                </a:solidFill>
                <a:latin typeface="Roboto Light" panose="02000000000000000000" pitchFamily="2" charset="0"/>
                <a:ea typeface="ＭＳ Ｐゴシック" pitchFamily="-1" charset="-128"/>
                <a:cs typeface="Roboto Light" panose="02000000000000000000" pitchFamily="2" charset="0"/>
              </a:rPr>
              <a:t>nature </a:t>
            </a:r>
            <a:r>
              <a:rPr lang="en-US" sz="2400" dirty="0" smtClean="0">
                <a:solidFill>
                  <a:srgbClr val="000000"/>
                </a:solidFill>
                <a:latin typeface="Roboto Light" panose="02000000000000000000" pitchFamily="2" charset="0"/>
                <a:ea typeface="ＭＳ Ｐゴシック" pitchFamily="-1" charset="-128"/>
                <a:cs typeface="Roboto Light" panose="02000000000000000000" pitchFamily="2" charset="0"/>
              </a:rPr>
              <a:t>into </a:t>
            </a:r>
            <a:r>
              <a:rPr lang="en-US" sz="2400" dirty="0">
                <a:solidFill>
                  <a:srgbClr val="000000"/>
                </a:solidFill>
                <a:latin typeface="Roboto Light" panose="02000000000000000000" pitchFamily="2" charset="0"/>
                <a:ea typeface="ＭＳ Ｐゴシック" pitchFamily="-1" charset="-128"/>
                <a:cs typeface="Roboto Light" panose="02000000000000000000" pitchFamily="2" charset="0"/>
              </a:rPr>
              <a:t>everyday </a:t>
            </a:r>
            <a:r>
              <a:rPr lang="en-US" sz="2400" dirty="0" smtClean="0">
                <a:solidFill>
                  <a:srgbClr val="000000"/>
                </a:solidFill>
                <a:latin typeface="Roboto Light" panose="02000000000000000000" pitchFamily="2" charset="0"/>
                <a:ea typeface="ＭＳ Ｐゴシック" pitchFamily="-1" charset="-128"/>
                <a:cs typeface="Roboto Light" panose="02000000000000000000" pitchFamily="2" charset="0"/>
              </a:rPr>
              <a:t>life.</a:t>
            </a:r>
            <a:endParaRPr lang="en-US" sz="2400" dirty="0">
              <a:solidFill>
                <a:srgbClr val="000000"/>
              </a:solidFill>
              <a:latin typeface="Roboto Light" panose="02000000000000000000" pitchFamily="2" charset="0"/>
              <a:cs typeface="Roboto Light" panose="02000000000000000000" pitchFamily="2" charset="0"/>
            </a:endParaRPr>
          </a:p>
        </p:txBody>
      </p:sp>
      <p:pic>
        <p:nvPicPr>
          <p:cNvPr id="2050" name="Picture 2" descr="Image result for typical japanese house and garden toky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55" y="1143000"/>
            <a:ext cx="8273489" cy="5303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2001837"/>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pPr>
              <a:defRPr/>
            </a:pPr>
            <a:r>
              <a:rPr lang="en-US" sz="2400" dirty="0">
                <a:solidFill>
                  <a:srgbClr val="000000"/>
                </a:solidFill>
                <a:latin typeface="Roboto Light" panose="02000000000000000000" pitchFamily="2" charset="0"/>
                <a:cs typeface="Roboto Light" panose="02000000000000000000" pitchFamily="2" charset="0"/>
              </a:rPr>
              <a:t>In </a:t>
            </a:r>
            <a:r>
              <a:rPr lang="en-US" sz="2400" dirty="0" smtClean="0">
                <a:solidFill>
                  <a:srgbClr val="000000"/>
                </a:solidFill>
                <a:latin typeface="Roboto Light" panose="02000000000000000000" pitchFamily="2" charset="0"/>
                <a:cs typeface="Roboto Light" panose="02000000000000000000" pitchFamily="2" charset="0"/>
              </a:rPr>
              <a:t>Japan, </a:t>
            </a:r>
            <a:r>
              <a:rPr lang="en-US" sz="2400" dirty="0">
                <a:solidFill>
                  <a:schemeClr val="tx1"/>
                </a:solidFill>
                <a:latin typeface="Roboto Light" panose="02000000000000000000" pitchFamily="2" charset="0"/>
                <a:cs typeface="Roboto Light" panose="02000000000000000000" pitchFamily="2" charset="0"/>
              </a:rPr>
              <a:t>each season is </a:t>
            </a:r>
            <a:r>
              <a:rPr lang="en-US" sz="2400" dirty="0" smtClean="0">
                <a:solidFill>
                  <a:schemeClr val="tx1"/>
                </a:solidFill>
                <a:latin typeface="Roboto Light" panose="02000000000000000000" pitchFamily="2" charset="0"/>
                <a:cs typeface="Roboto Light" panose="02000000000000000000" pitchFamily="2" charset="0"/>
              </a:rPr>
              <a:t>celebrated!</a:t>
            </a:r>
            <a:r>
              <a:rPr lang="en-US" sz="2400" dirty="0" smtClean="0">
                <a:solidFill>
                  <a:srgbClr val="000000"/>
                </a:solidFill>
                <a:latin typeface="Roboto Light" panose="02000000000000000000" pitchFamily="2" charset="0"/>
                <a:cs typeface="Roboto Light" panose="02000000000000000000" pitchFamily="2" charset="0"/>
              </a:rPr>
              <a:t>  </a:t>
            </a:r>
            <a:endParaRPr lang="en-US" sz="2400" dirty="0">
              <a:solidFill>
                <a:srgbClr val="000000"/>
              </a:solidFill>
              <a:latin typeface="Roboto Light" panose="02000000000000000000" pitchFamily="2" charset="0"/>
              <a:cs typeface="Roboto Light" panose="02000000000000000000" pitchFamily="2" charset="0"/>
            </a:endParaRPr>
          </a:p>
        </p:txBody>
      </p:sp>
      <p:pic>
        <p:nvPicPr>
          <p:cNvPr id="12" name="Content Placeholder 11" descr="IMG_0630.JPG"/>
          <p:cNvPicPr>
            <a:picLocks noGrp="1" noChangeAspect="1"/>
          </p:cNvPicPr>
          <p:nvPr>
            <p:ph sz="half" idx="1"/>
          </p:nvPr>
        </p:nvPicPr>
        <p:blipFill>
          <a:blip r:embed="rId2"/>
          <a:stretch>
            <a:fillRect/>
          </a:stretch>
        </p:blipFill>
        <p:spPr>
          <a:xfrm>
            <a:off x="304800" y="2276475"/>
            <a:ext cx="4267200" cy="3200400"/>
          </a:xfrm>
          <a:effectLst/>
        </p:spPr>
      </p:pic>
      <p:pic>
        <p:nvPicPr>
          <p:cNvPr id="20" name="Content Placeholder 19" descr="IMG_0730.JPG"/>
          <p:cNvPicPr>
            <a:picLocks noGrp="1" noChangeAspect="1"/>
          </p:cNvPicPr>
          <p:nvPr>
            <p:ph sz="half" idx="2"/>
          </p:nvPr>
        </p:nvPicPr>
        <p:blipFill>
          <a:blip r:embed="rId3"/>
          <a:stretch>
            <a:fillRect/>
          </a:stretch>
        </p:blipFill>
        <p:spPr>
          <a:xfrm>
            <a:off x="4724400" y="2276475"/>
            <a:ext cx="4267200" cy="3200400"/>
          </a:xfrm>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4C364F-E17E-1D47-B7B6-5E7B8376FE98}"/>
              </a:ext>
            </a:extLst>
          </p:cNvPr>
          <p:cNvSpPr>
            <a:spLocks noGrp="1"/>
          </p:cNvSpPr>
          <p:nvPr>
            <p:ph type="title"/>
          </p:nvPr>
        </p:nvSpPr>
        <p:spPr>
          <a:xfrm>
            <a:off x="0" y="152399"/>
            <a:ext cx="9144000" cy="1447801"/>
          </a:xfrm>
        </p:spPr>
        <p:txBody>
          <a:bodyPr>
            <a:noAutofit/>
          </a:bodyPr>
          <a:lstStyle/>
          <a:p>
            <a:r>
              <a:rPr lang="en-US" sz="2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More than 400 years ago, Japanese poets began to write</a:t>
            </a:r>
            <a:br>
              <a:rPr lang="en-US" sz="2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br>
            <a:r>
              <a:rPr lang="en-US" sz="2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3-line </a:t>
            </a:r>
            <a:r>
              <a:rPr lang="en-US" sz="24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rPr>
              <a:t>poems about nature. In </a:t>
            </a:r>
            <a:r>
              <a:rPr lang="en-US" sz="2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haiku, each of the 3 lines is a fresh view of a simple </a:t>
            </a:r>
            <a:r>
              <a:rPr lang="en-US" sz="24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rPr>
              <a:t>moment when a person meets nature</a:t>
            </a:r>
            <a:r>
              <a:rPr lang="en-US" sz="2400" b="1"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rPr>
              <a:t>. </a:t>
            </a:r>
            <a:endParaRPr lang="en-US" sz="2400" b="1" dirty="0"/>
          </a:p>
        </p:txBody>
      </p:sp>
      <p:sp>
        <p:nvSpPr>
          <p:cNvPr id="5" name="Slide Number Placeholder 4">
            <a:extLst>
              <a:ext uri="{FF2B5EF4-FFF2-40B4-BE49-F238E27FC236}">
                <a16:creationId xmlns="" xmlns:a16="http://schemas.microsoft.com/office/drawing/2014/main" id="{5DB1E04D-CEB4-D14E-9A0C-A87313E0BD22}"/>
              </a:ext>
            </a:extLst>
          </p:cNvPr>
          <p:cNvSpPr>
            <a:spLocks noGrp="1"/>
          </p:cNvSpPr>
          <p:nvPr>
            <p:ph type="sldNum" sz="quarter" idx="12"/>
          </p:nvPr>
        </p:nvSpPr>
        <p:spPr/>
        <p:txBody>
          <a:bodyPr/>
          <a:lstStyle/>
          <a:p>
            <a:pPr>
              <a:defRPr/>
            </a:pPr>
            <a:fld id="{D88D7AAB-2BC1-B448-A98B-3A280CDE2286}" type="slidenum">
              <a:rPr lang="en-US" smtClean="0"/>
              <a:pPr>
                <a:defRPr/>
              </a:pPr>
              <a:t>28</a:t>
            </a:fld>
            <a:endParaRPr lang="en-US" dirty="0"/>
          </a:p>
        </p:txBody>
      </p:sp>
      <p:pic>
        <p:nvPicPr>
          <p:cNvPr id="3076" name="Picture 4" descr="Image result for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812019"/>
            <a:ext cx="8778240"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434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1" y="274638"/>
            <a:ext cx="9372599" cy="1143000"/>
          </a:xfrm>
          <a:noFill/>
          <a:ln>
            <a:noFill/>
          </a:ln>
        </p:spPr>
        <p:style>
          <a:lnRef idx="1">
            <a:schemeClr val="accent1"/>
          </a:lnRef>
          <a:fillRef idx="2">
            <a:schemeClr val="accent1"/>
          </a:fillRef>
          <a:effectRef idx="1">
            <a:schemeClr val="accent1"/>
          </a:effectRef>
          <a:fontRef idx="minor">
            <a:schemeClr val="dk1"/>
          </a:fontRef>
        </p:style>
        <p:txBody>
          <a:bodyPr/>
          <a:lstStyle/>
          <a:p>
            <a:r>
              <a:rPr lang="en-US" sz="2800" dirty="0">
                <a:latin typeface="Roboto Light" panose="02000000000000000000" pitchFamily="2" charset="0"/>
                <a:cs typeface="Roboto Light" panose="02000000000000000000" pitchFamily="2" charset="0"/>
              </a:rPr>
              <a:t>Using your five senses, read the haiku…</a:t>
            </a:r>
            <a:endParaRPr lang="en-US" sz="2800" dirty="0">
              <a:solidFill>
                <a:srgbClr val="FF0000"/>
              </a:solidFill>
              <a:latin typeface="Roboto Light" panose="02000000000000000000" pitchFamily="2" charset="0"/>
              <a:cs typeface="Roboto Light" panose="02000000000000000000" pitchFamily="2" charset="0"/>
            </a:endParaRPr>
          </a:p>
        </p:txBody>
      </p:sp>
      <p:sp>
        <p:nvSpPr>
          <p:cNvPr id="7" name="Content Placeholder 6"/>
          <p:cNvSpPr>
            <a:spLocks noGrp="1"/>
          </p:cNvSpPr>
          <p:nvPr>
            <p:ph sz="half" idx="2"/>
          </p:nvPr>
        </p:nvSpPr>
        <p:spPr>
          <a:xfrm>
            <a:off x="4800600" y="2438400"/>
            <a:ext cx="4267200" cy="4191000"/>
          </a:xfrm>
          <a:noFill/>
          <a:ln>
            <a:noFill/>
          </a:ln>
        </p:spPr>
        <p:style>
          <a:lnRef idx="1">
            <a:schemeClr val="accent1"/>
          </a:lnRef>
          <a:fillRef idx="2">
            <a:schemeClr val="accent1"/>
          </a:fillRef>
          <a:effectRef idx="1">
            <a:schemeClr val="accent1"/>
          </a:effectRef>
          <a:fontRef idx="minor">
            <a:schemeClr val="dk1"/>
          </a:fontRef>
        </p:style>
        <p:txBody>
          <a:bodyPr>
            <a:normAutofit/>
          </a:bodyPr>
          <a:lstStyle/>
          <a:p>
            <a:r>
              <a:rPr lang="en-US" sz="2000" b="1" dirty="0">
                <a:latin typeface="Roboto Light" panose="02000000000000000000" pitchFamily="2" charset="0"/>
                <a:cs typeface="Roboto Light" panose="02000000000000000000" pitchFamily="2" charset="0"/>
              </a:rPr>
              <a:t>What can you </a:t>
            </a:r>
            <a:r>
              <a:rPr lang="en-US" sz="2000" b="1" dirty="0">
                <a:solidFill>
                  <a:srgbClr val="FF0000"/>
                </a:solidFill>
                <a:latin typeface="Roboto Light" panose="02000000000000000000" pitchFamily="2" charset="0"/>
                <a:cs typeface="Roboto Light" panose="02000000000000000000" pitchFamily="2" charset="0"/>
              </a:rPr>
              <a:t>HEAR</a:t>
            </a:r>
            <a:r>
              <a:rPr lang="en-US" sz="2000" b="1" dirty="0">
                <a:latin typeface="Roboto Light" panose="02000000000000000000" pitchFamily="2" charset="0"/>
                <a:cs typeface="Roboto Light" panose="02000000000000000000" pitchFamily="2" charset="0"/>
              </a:rPr>
              <a:t>? </a:t>
            </a:r>
          </a:p>
          <a:p>
            <a:r>
              <a:rPr lang="en-US" sz="2000" b="1" dirty="0">
                <a:latin typeface="Roboto Light" panose="02000000000000000000" pitchFamily="2" charset="0"/>
                <a:cs typeface="Roboto Light" panose="02000000000000000000" pitchFamily="2" charset="0"/>
              </a:rPr>
              <a:t>What can you </a:t>
            </a:r>
            <a:r>
              <a:rPr lang="en-US" sz="2000" b="1" dirty="0">
                <a:solidFill>
                  <a:srgbClr val="FF0000"/>
                </a:solidFill>
                <a:latin typeface="Roboto Light" panose="02000000000000000000" pitchFamily="2" charset="0"/>
                <a:cs typeface="Roboto Light" panose="02000000000000000000" pitchFamily="2" charset="0"/>
              </a:rPr>
              <a:t>TASTE</a:t>
            </a:r>
            <a:r>
              <a:rPr lang="en-US" sz="2000" b="1" dirty="0">
                <a:latin typeface="Roboto Light" panose="02000000000000000000" pitchFamily="2" charset="0"/>
                <a:cs typeface="Roboto Light" panose="02000000000000000000" pitchFamily="2" charset="0"/>
              </a:rPr>
              <a:t>?</a:t>
            </a:r>
          </a:p>
          <a:p>
            <a:r>
              <a:rPr lang="en-US" sz="2000" b="1" dirty="0">
                <a:latin typeface="Roboto Light" panose="02000000000000000000" pitchFamily="2" charset="0"/>
                <a:cs typeface="Roboto Light" panose="02000000000000000000" pitchFamily="2" charset="0"/>
              </a:rPr>
              <a:t>What can you </a:t>
            </a:r>
            <a:r>
              <a:rPr lang="en-US" sz="2000" b="1" dirty="0">
                <a:solidFill>
                  <a:srgbClr val="FF0000"/>
                </a:solidFill>
                <a:latin typeface="Roboto Light" panose="02000000000000000000" pitchFamily="2" charset="0"/>
                <a:cs typeface="Roboto Light" panose="02000000000000000000" pitchFamily="2" charset="0"/>
              </a:rPr>
              <a:t>SMELL</a:t>
            </a:r>
          </a:p>
          <a:p>
            <a:r>
              <a:rPr lang="en-US" sz="2000" b="1" dirty="0">
                <a:latin typeface="Roboto Light" panose="02000000000000000000" pitchFamily="2" charset="0"/>
                <a:cs typeface="Roboto Light" panose="02000000000000000000" pitchFamily="2" charset="0"/>
              </a:rPr>
              <a:t>What can you </a:t>
            </a:r>
            <a:r>
              <a:rPr lang="en-US" sz="2000" b="1" dirty="0">
                <a:solidFill>
                  <a:srgbClr val="FF0000"/>
                </a:solidFill>
                <a:latin typeface="Roboto Light" panose="02000000000000000000" pitchFamily="2" charset="0"/>
                <a:cs typeface="Roboto Light" panose="02000000000000000000" pitchFamily="2" charset="0"/>
              </a:rPr>
              <a:t>SEE</a:t>
            </a:r>
            <a:r>
              <a:rPr lang="en-US" sz="2000" b="1" dirty="0">
                <a:latin typeface="Roboto Light" panose="02000000000000000000" pitchFamily="2" charset="0"/>
                <a:cs typeface="Roboto Light" panose="02000000000000000000" pitchFamily="2" charset="0"/>
              </a:rPr>
              <a:t>?</a:t>
            </a:r>
          </a:p>
          <a:p>
            <a:r>
              <a:rPr lang="en-US" sz="2000" b="1" dirty="0">
                <a:latin typeface="Roboto Light" panose="02000000000000000000" pitchFamily="2" charset="0"/>
                <a:cs typeface="Roboto Light" panose="02000000000000000000" pitchFamily="2" charset="0"/>
              </a:rPr>
              <a:t>What can you </a:t>
            </a:r>
            <a:r>
              <a:rPr lang="en-US" sz="2000" b="1" dirty="0">
                <a:solidFill>
                  <a:srgbClr val="FF0000"/>
                </a:solidFill>
                <a:latin typeface="Roboto Light" panose="02000000000000000000" pitchFamily="2" charset="0"/>
                <a:cs typeface="Roboto Light" panose="02000000000000000000" pitchFamily="2" charset="0"/>
              </a:rPr>
              <a:t>FEEL and TOUCH</a:t>
            </a:r>
            <a:r>
              <a:rPr lang="en-US" sz="2000" b="1" dirty="0">
                <a:latin typeface="Roboto Light" panose="02000000000000000000" pitchFamily="2" charset="0"/>
                <a:cs typeface="Roboto Light" panose="02000000000000000000" pitchFamily="2" charset="0"/>
              </a:rPr>
              <a:t>?</a:t>
            </a:r>
          </a:p>
        </p:txBody>
      </p:sp>
      <p:sp>
        <p:nvSpPr>
          <p:cNvPr id="9" name="Content Placeholder 8"/>
          <p:cNvSpPr>
            <a:spLocks noGrp="1"/>
          </p:cNvSpPr>
          <p:nvPr>
            <p:ph sz="quarter" idx="4"/>
          </p:nvPr>
        </p:nvSpPr>
        <p:spPr>
          <a:xfrm>
            <a:off x="228601" y="1658937"/>
            <a:ext cx="3352799" cy="3540125"/>
          </a:xfrm>
          <a:noFill/>
          <a:ln>
            <a:noFill/>
          </a:ln>
        </p:spPr>
        <p:style>
          <a:lnRef idx="1">
            <a:schemeClr val="accent3"/>
          </a:lnRef>
          <a:fillRef idx="2">
            <a:schemeClr val="accent3"/>
          </a:fillRef>
          <a:effectRef idx="1">
            <a:schemeClr val="accent3"/>
          </a:effectRef>
          <a:fontRef idx="minor">
            <a:schemeClr val="dk1"/>
          </a:fontRef>
        </p:style>
        <p:txBody>
          <a:bodyPr>
            <a:normAutofit lnSpcReduction="10000"/>
          </a:bodyPr>
          <a:lstStyle/>
          <a:p>
            <a:pPr>
              <a:buFont typeface="Arial" pitchFamily="-1" charset="0"/>
              <a:buNone/>
              <a:defRPr/>
            </a:pPr>
            <a:r>
              <a:rPr lang="en-US" sz="2000" b="1" dirty="0">
                <a:solidFill>
                  <a:srgbClr val="7030A0"/>
                </a:solidFill>
                <a:latin typeface="Roboto Light" panose="02000000000000000000" pitchFamily="2" charset="0"/>
                <a:ea typeface="ＭＳ Ｐゴシック" pitchFamily="-1" charset="-128"/>
                <a:cs typeface="Roboto Light" panose="02000000000000000000" pitchFamily="2" charset="0"/>
              </a:rPr>
              <a:t>peaceful forest waves</a:t>
            </a:r>
          </a:p>
          <a:p>
            <a:pPr>
              <a:buFont typeface="Arial" pitchFamily="-1" charset="0"/>
              <a:buNone/>
              <a:defRPr/>
            </a:pPr>
            <a:r>
              <a:rPr lang="en-US" sz="2000" b="1" dirty="0">
                <a:solidFill>
                  <a:srgbClr val="7030A0"/>
                </a:solidFill>
                <a:latin typeface="Roboto Light" panose="02000000000000000000" pitchFamily="2" charset="0"/>
                <a:ea typeface="ＭＳ Ｐゴシック" pitchFamily="-1" charset="-128"/>
                <a:cs typeface="Roboto Light" panose="02000000000000000000" pitchFamily="2" charset="0"/>
              </a:rPr>
              <a:t>trees talking, leaves blowing</a:t>
            </a:r>
          </a:p>
          <a:p>
            <a:pPr>
              <a:buFont typeface="Arial" pitchFamily="-1" charset="0"/>
              <a:buNone/>
              <a:defRPr/>
            </a:pPr>
            <a:r>
              <a:rPr lang="en-US" sz="2000" b="1" dirty="0">
                <a:solidFill>
                  <a:srgbClr val="7030A0"/>
                </a:solidFill>
                <a:latin typeface="Roboto Light" panose="02000000000000000000" pitchFamily="2" charset="0"/>
                <a:ea typeface="ＭＳ Ｐゴシック" pitchFamily="-1" charset="-128"/>
                <a:cs typeface="Roboto Light" panose="02000000000000000000" pitchFamily="2" charset="0"/>
              </a:rPr>
              <a:t>heart moving in rain     </a:t>
            </a:r>
          </a:p>
          <a:p>
            <a:pPr>
              <a:buFont typeface="Arial" pitchFamily="-1" charset="0"/>
              <a:buNone/>
              <a:defRPr/>
            </a:pPr>
            <a:r>
              <a:rPr lang="en-US" sz="2000" b="1" dirty="0">
                <a:solidFill>
                  <a:srgbClr val="000000"/>
                </a:solidFill>
                <a:latin typeface="Roboto Light" panose="02000000000000000000" pitchFamily="2" charset="0"/>
                <a:ea typeface="ＭＳ Ｐゴシック" pitchFamily="-1" charset="-128"/>
                <a:cs typeface="Roboto Light" panose="02000000000000000000" pitchFamily="2" charset="0"/>
              </a:rPr>
              <a:t>	5</a:t>
            </a:r>
            <a:r>
              <a:rPr lang="en-US" sz="2000" b="1" baseline="30000" dirty="0">
                <a:solidFill>
                  <a:srgbClr val="000000"/>
                </a:solidFill>
                <a:latin typeface="Roboto Light" panose="02000000000000000000" pitchFamily="2" charset="0"/>
                <a:ea typeface="ＭＳ Ｐゴシック" pitchFamily="-1" charset="-128"/>
                <a:cs typeface="Roboto Light" panose="02000000000000000000" pitchFamily="2" charset="0"/>
              </a:rPr>
              <a:t>th </a:t>
            </a:r>
            <a:r>
              <a:rPr lang="en-US" sz="2000" b="1" dirty="0">
                <a:solidFill>
                  <a:srgbClr val="000000"/>
                </a:solidFill>
                <a:latin typeface="Roboto Light" panose="02000000000000000000" pitchFamily="2" charset="0"/>
                <a:ea typeface="ＭＳ Ｐゴシック" pitchFamily="-1" charset="-128"/>
                <a:cs typeface="Roboto Light" panose="02000000000000000000" pitchFamily="2" charset="0"/>
              </a:rPr>
              <a:t>grade Haiku Poet</a:t>
            </a:r>
          </a:p>
          <a:p>
            <a:pPr>
              <a:buFont typeface="Arial" pitchFamily="-1" charset="0"/>
              <a:buNone/>
              <a:defRPr/>
            </a:pPr>
            <a:endParaRPr lang="en-US" sz="2000" b="1" dirty="0">
              <a:solidFill>
                <a:srgbClr val="000000"/>
              </a:solidFill>
              <a:latin typeface="Roboto Light" panose="02000000000000000000" pitchFamily="2" charset="0"/>
              <a:ea typeface="ＭＳ Ｐゴシック" pitchFamily="-1" charset="-128"/>
              <a:cs typeface="Roboto Light" panose="02000000000000000000" pitchFamily="2" charset="0"/>
            </a:endParaRPr>
          </a:p>
          <a:p>
            <a:pPr>
              <a:buFont typeface="Arial" pitchFamily="-1" charset="0"/>
              <a:buNone/>
              <a:defRPr/>
            </a:pPr>
            <a:r>
              <a:rPr lang="en-US" sz="2000" b="1" dirty="0">
                <a:solidFill>
                  <a:schemeClr val="accent4">
                    <a:lumMod val="75000"/>
                  </a:schemeClr>
                </a:solidFill>
                <a:latin typeface="Roboto Light" panose="02000000000000000000" pitchFamily="2" charset="0"/>
                <a:ea typeface="ＭＳ Ｐゴシック" pitchFamily="-1" charset="-128"/>
                <a:cs typeface="Roboto Light" panose="02000000000000000000" pitchFamily="2" charset="0"/>
              </a:rPr>
              <a:t>shiny red plants</a:t>
            </a:r>
          </a:p>
          <a:p>
            <a:pPr>
              <a:buFont typeface="Arial" pitchFamily="-1" charset="0"/>
              <a:buNone/>
              <a:defRPr/>
            </a:pPr>
            <a:r>
              <a:rPr lang="en-US" sz="2000" b="1" dirty="0">
                <a:solidFill>
                  <a:schemeClr val="accent4">
                    <a:lumMod val="75000"/>
                  </a:schemeClr>
                </a:solidFill>
                <a:latin typeface="Roboto Light" panose="02000000000000000000" pitchFamily="2" charset="0"/>
                <a:ea typeface="ＭＳ Ｐゴシック" pitchFamily="-1" charset="-128"/>
                <a:cs typeface="Roboto Light" panose="02000000000000000000" pitchFamily="2" charset="0"/>
              </a:rPr>
              <a:t>peace and quiet green leaves</a:t>
            </a:r>
          </a:p>
          <a:p>
            <a:pPr>
              <a:buFont typeface="Arial" pitchFamily="-1" charset="0"/>
              <a:buNone/>
              <a:defRPr/>
            </a:pPr>
            <a:r>
              <a:rPr lang="en-US" sz="2000" b="1" dirty="0">
                <a:solidFill>
                  <a:schemeClr val="accent4">
                    <a:lumMod val="75000"/>
                  </a:schemeClr>
                </a:solidFill>
                <a:latin typeface="Roboto Light" panose="02000000000000000000" pitchFamily="2" charset="0"/>
                <a:ea typeface="ＭＳ Ｐゴシック" pitchFamily="-1" charset="-128"/>
                <a:cs typeface="Roboto Light" panose="02000000000000000000" pitchFamily="2" charset="0"/>
              </a:rPr>
              <a:t>bright sun fall down     </a:t>
            </a:r>
          </a:p>
          <a:p>
            <a:pPr>
              <a:buFont typeface="Arial" pitchFamily="-1" charset="0"/>
              <a:buNone/>
              <a:defRPr/>
            </a:pPr>
            <a:r>
              <a:rPr lang="en-US" sz="2000" b="1" dirty="0" smtClean="0">
                <a:solidFill>
                  <a:srgbClr val="000000"/>
                </a:solidFill>
                <a:latin typeface="Roboto Light" panose="02000000000000000000" pitchFamily="2" charset="0"/>
                <a:ea typeface="ＭＳ Ｐゴシック" pitchFamily="-1" charset="-128"/>
                <a:cs typeface="Roboto Light" panose="02000000000000000000" pitchFamily="2" charset="0"/>
              </a:rPr>
              <a:t>3</a:t>
            </a:r>
            <a:r>
              <a:rPr lang="en-US" sz="2000" b="1" baseline="30000" dirty="0" smtClean="0">
                <a:solidFill>
                  <a:srgbClr val="000000"/>
                </a:solidFill>
                <a:latin typeface="Roboto Light" panose="02000000000000000000" pitchFamily="2" charset="0"/>
                <a:ea typeface="ＭＳ Ｐゴシック" pitchFamily="-1" charset="-128"/>
                <a:cs typeface="Roboto Light" panose="02000000000000000000" pitchFamily="2" charset="0"/>
              </a:rPr>
              <a:t>rd</a:t>
            </a:r>
            <a:r>
              <a:rPr lang="en-US" sz="2000" b="1" dirty="0" smtClean="0">
                <a:solidFill>
                  <a:srgbClr val="000000"/>
                </a:solidFill>
                <a:latin typeface="Roboto Light" panose="02000000000000000000" pitchFamily="2" charset="0"/>
                <a:ea typeface="ＭＳ Ｐゴシック" pitchFamily="-1" charset="-128"/>
                <a:cs typeface="Roboto Light" panose="02000000000000000000" pitchFamily="2" charset="0"/>
              </a:rPr>
              <a:t> </a:t>
            </a:r>
            <a:r>
              <a:rPr lang="en-US" sz="2000" b="1" dirty="0">
                <a:solidFill>
                  <a:srgbClr val="000000"/>
                </a:solidFill>
                <a:latin typeface="Roboto Light" panose="02000000000000000000" pitchFamily="2" charset="0"/>
                <a:ea typeface="ＭＳ Ｐゴシック" pitchFamily="-1" charset="-128"/>
                <a:cs typeface="Roboto Light" panose="02000000000000000000" pitchFamily="2" charset="0"/>
              </a:rPr>
              <a:t>grade Haiku Poet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101F3-E342-4760-950A-43359526D101}" type="slidenum">
              <a:rPr lang="en-US" smtClean="0"/>
              <a:pPr/>
              <a:t>3</a:t>
            </a:fld>
            <a:endParaRPr lang="en-US" dirty="0"/>
          </a:p>
        </p:txBody>
      </p:sp>
      <p:sp>
        <p:nvSpPr>
          <p:cNvPr id="5" name="Title 4"/>
          <p:cNvSpPr>
            <a:spLocks noGrp="1"/>
          </p:cNvSpPr>
          <p:nvPr>
            <p:ph type="title" idx="4294967295"/>
          </p:nvPr>
        </p:nvSpPr>
        <p:spPr>
          <a:xfrm>
            <a:off x="-13063" y="146050"/>
            <a:ext cx="9157063" cy="1729106"/>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pPr algn="ctr"/>
            <a:r>
              <a:rPr lang="en-US" sz="2800" dirty="0" smtClean="0">
                <a:solidFill>
                  <a:schemeClr val="tx1"/>
                </a:solidFill>
                <a:latin typeface="Roboto Light" panose="02000000000000000000" pitchFamily="2" charset="0"/>
                <a:cs typeface="Roboto Light" panose="02000000000000000000" pitchFamily="2" charset="0"/>
              </a:rPr>
              <a:t/>
            </a:r>
            <a:br>
              <a:rPr lang="en-US" sz="2800" dirty="0" smtClean="0">
                <a:solidFill>
                  <a:schemeClr val="tx1"/>
                </a:solidFill>
                <a:latin typeface="Roboto Light" panose="02000000000000000000" pitchFamily="2" charset="0"/>
                <a:cs typeface="Roboto Light" panose="02000000000000000000" pitchFamily="2" charset="0"/>
              </a:rPr>
            </a:br>
            <a:r>
              <a:rPr lang="en-US" sz="2800" dirty="0" smtClean="0">
                <a:solidFill>
                  <a:schemeClr val="tx1"/>
                </a:solidFill>
                <a:latin typeface="Roboto Light" panose="02000000000000000000" pitchFamily="2" charset="0"/>
                <a:cs typeface="Roboto Light" panose="02000000000000000000" pitchFamily="2" charset="0"/>
              </a:rPr>
              <a:t>The </a:t>
            </a:r>
            <a:r>
              <a:rPr lang="en-US" sz="2800" dirty="0">
                <a:solidFill>
                  <a:schemeClr val="tx1"/>
                </a:solidFill>
                <a:latin typeface="Roboto Light" panose="02000000000000000000" pitchFamily="2" charset="0"/>
                <a:cs typeface="Roboto Light" panose="02000000000000000000" pitchFamily="2" charset="0"/>
              </a:rPr>
              <a:t>Japanese </a:t>
            </a:r>
            <a:r>
              <a:rPr lang="en-US" sz="2800" dirty="0" smtClean="0">
                <a:solidFill>
                  <a:schemeClr val="tx1"/>
                </a:solidFill>
                <a:latin typeface="Roboto Light" panose="02000000000000000000" pitchFamily="2" charset="0"/>
                <a:cs typeface="Roboto Light" panose="02000000000000000000" pitchFamily="2" charset="0"/>
              </a:rPr>
              <a:t>garden </a:t>
            </a:r>
            <a:r>
              <a:rPr lang="en-US" sz="2800" dirty="0">
                <a:solidFill>
                  <a:schemeClr val="tx1"/>
                </a:solidFill>
                <a:latin typeface="Roboto Light" panose="02000000000000000000" pitchFamily="2" charset="0"/>
                <a:cs typeface="Roboto Light" panose="02000000000000000000" pitchFamily="2" charset="0"/>
              </a:rPr>
              <a:t>is a natural teacher and</a:t>
            </a:r>
            <a:br>
              <a:rPr lang="en-US" sz="2800" dirty="0">
                <a:solidFill>
                  <a:schemeClr val="tx1"/>
                </a:solidFill>
                <a:latin typeface="Roboto Light" panose="02000000000000000000" pitchFamily="2" charset="0"/>
                <a:cs typeface="Roboto Light" panose="02000000000000000000" pitchFamily="2" charset="0"/>
              </a:rPr>
            </a:br>
            <a:r>
              <a:rPr lang="en-US" sz="2800" dirty="0">
                <a:solidFill>
                  <a:srgbClr val="FF0000"/>
                </a:solidFill>
                <a:latin typeface="Roboto Light" panose="02000000000000000000" pitchFamily="2" charset="0"/>
                <a:cs typeface="Roboto Light" panose="02000000000000000000" pitchFamily="2" charset="0"/>
              </a:rPr>
              <a:t>all students </a:t>
            </a:r>
            <a:r>
              <a:rPr lang="en-US" sz="2800" dirty="0">
                <a:solidFill>
                  <a:schemeClr val="tx1"/>
                </a:solidFill>
                <a:latin typeface="Roboto Light" panose="02000000000000000000" pitchFamily="2" charset="0"/>
                <a:cs typeface="Roboto Light" panose="02000000000000000000" pitchFamily="2" charset="0"/>
              </a:rPr>
              <a:t>are natural learners!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 t="11737" r="-1231" b="17840"/>
          <a:stretch/>
        </p:blipFill>
        <p:spPr>
          <a:xfrm>
            <a:off x="-13063" y="2011680"/>
            <a:ext cx="9288780" cy="484632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534ED2F-2E84-7C49-91B9-440509FCCF72}"/>
              </a:ext>
            </a:extLst>
          </p:cNvPr>
          <p:cNvSpPr>
            <a:spLocks noGrp="1"/>
          </p:cNvSpPr>
          <p:nvPr>
            <p:ph type="sldNum" sz="quarter" idx="12"/>
          </p:nvPr>
        </p:nvSpPr>
        <p:spPr/>
        <p:txBody>
          <a:bodyPr/>
          <a:lstStyle/>
          <a:p>
            <a:fld id="{CC2101F3-E342-4760-950A-43359526D101}" type="slidenum">
              <a:rPr lang="en-US" smtClean="0"/>
              <a:pPr/>
              <a:t>30</a:t>
            </a:fld>
            <a:endParaRPr lang="en-US" dirty="0"/>
          </a:p>
        </p:txBody>
      </p:sp>
      <p:sp>
        <p:nvSpPr>
          <p:cNvPr id="4" name="TextBox 3">
            <a:extLst>
              <a:ext uri="{FF2B5EF4-FFF2-40B4-BE49-F238E27FC236}">
                <a16:creationId xmlns="" xmlns:a16="http://schemas.microsoft.com/office/drawing/2014/main" id="{D6B2ADAE-0A7F-D94F-9630-5F821B99DE3E}"/>
              </a:ext>
            </a:extLst>
          </p:cNvPr>
          <p:cNvSpPr txBox="1"/>
          <p:nvPr/>
        </p:nvSpPr>
        <p:spPr>
          <a:xfrm>
            <a:off x="0" y="385981"/>
            <a:ext cx="9144000" cy="1569660"/>
          </a:xfrm>
          <a:prstGeom prst="rect">
            <a:avLst/>
          </a:prstGeom>
          <a:noFill/>
        </p:spPr>
        <p:txBody>
          <a:bodyPr wrap="square" rtlCol="0">
            <a:spAutoFit/>
          </a:bodyPr>
          <a:lstStyle/>
          <a:p>
            <a:pPr algn="ctr"/>
            <a:r>
              <a:rPr lang="en-US" sz="3200" dirty="0">
                <a:latin typeface="Roboto Light" panose="02000000000000000000" pitchFamily="2" charset="0"/>
              </a:rPr>
              <a:t>5 </a:t>
            </a:r>
            <a:r>
              <a:rPr lang="en-US" sz="3200" dirty="0" smtClean="0">
                <a:latin typeface="Roboto Light" panose="02000000000000000000" pitchFamily="2" charset="0"/>
              </a:rPr>
              <a:t>Senses,  the </a:t>
            </a:r>
            <a:r>
              <a:rPr lang="en-US" sz="3200" dirty="0">
                <a:latin typeface="Roboto Light" panose="02000000000000000000" pitchFamily="2" charset="0"/>
              </a:rPr>
              <a:t>Japanese </a:t>
            </a:r>
            <a:r>
              <a:rPr lang="en-US" sz="3200" dirty="0" smtClean="0">
                <a:latin typeface="Roboto Light" panose="02000000000000000000" pitchFamily="2" charset="0"/>
              </a:rPr>
              <a:t>garden</a:t>
            </a:r>
          </a:p>
          <a:p>
            <a:pPr algn="ctr"/>
            <a:r>
              <a:rPr lang="en-US" sz="3200" dirty="0" smtClean="0">
                <a:solidFill>
                  <a:srgbClr val="FF0000"/>
                </a:solidFill>
                <a:latin typeface="Roboto Light" panose="02000000000000000000" pitchFamily="2" charset="0"/>
              </a:rPr>
              <a:t>AND </a:t>
            </a:r>
            <a:r>
              <a:rPr lang="en-US" sz="3200" dirty="0">
                <a:solidFill>
                  <a:srgbClr val="FF0000"/>
                </a:solidFill>
                <a:latin typeface="Roboto Light" panose="02000000000000000000" pitchFamily="2" charset="0"/>
              </a:rPr>
              <a:t>YOU!</a:t>
            </a:r>
          </a:p>
          <a:p>
            <a:pPr algn="ctr"/>
            <a:r>
              <a:rPr lang="en-US" sz="3200" dirty="0" smtClean="0">
                <a:latin typeface="Roboto Light" panose="02000000000000000000" pitchFamily="2" charset="0"/>
              </a:rPr>
              <a:t> </a:t>
            </a:r>
            <a:r>
              <a:rPr lang="en-US" sz="3200" dirty="0">
                <a:latin typeface="Roboto Light" panose="02000000000000000000" pitchFamily="2" charset="0"/>
              </a:rPr>
              <a:t>Practice </a:t>
            </a:r>
            <a:r>
              <a:rPr lang="en-US" sz="3200" dirty="0" smtClean="0">
                <a:latin typeface="Roboto Light" panose="02000000000000000000" pitchFamily="2" charset="0"/>
              </a:rPr>
              <a:t>awakening your senses</a:t>
            </a:r>
            <a:r>
              <a:rPr lang="en-US" sz="3200" dirty="0">
                <a:latin typeface="Roboto Light" panose="02000000000000000000" pitchFamily="2" charset="0"/>
              </a:rPr>
              <a:t>!</a:t>
            </a:r>
          </a:p>
        </p:txBody>
      </p:sp>
      <p:sp>
        <p:nvSpPr>
          <p:cNvPr id="5" name="TextBox 4">
            <a:extLst>
              <a:ext uri="{FF2B5EF4-FFF2-40B4-BE49-F238E27FC236}">
                <a16:creationId xmlns="" xmlns:a16="http://schemas.microsoft.com/office/drawing/2014/main" id="{C1210E33-9AF8-B347-9956-644CD426523A}"/>
              </a:ext>
            </a:extLst>
          </p:cNvPr>
          <p:cNvSpPr txBox="1"/>
          <p:nvPr/>
        </p:nvSpPr>
        <p:spPr>
          <a:xfrm>
            <a:off x="457200" y="2209800"/>
            <a:ext cx="4495800" cy="1477328"/>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square" rtlCol="0">
            <a:spAutoFit/>
          </a:bodyPr>
          <a:lstStyle/>
          <a:p>
            <a:pPr algn="ctr"/>
            <a:r>
              <a:rPr lang="en-US" b="1" dirty="0">
                <a:solidFill>
                  <a:srgbClr val="FF0000"/>
                </a:solidFill>
                <a:latin typeface="Roboto Light" panose="02000000000000000000" pitchFamily="2" charset="0"/>
              </a:rPr>
              <a:t>SEE</a:t>
            </a:r>
          </a:p>
          <a:p>
            <a:r>
              <a:rPr lang="en-US" dirty="0">
                <a:latin typeface="Roboto Light" panose="02000000000000000000" pitchFamily="2" charset="0"/>
              </a:rPr>
              <a:t>Colors—gold, red, shiny green</a:t>
            </a:r>
          </a:p>
          <a:p>
            <a:r>
              <a:rPr lang="en-US" dirty="0">
                <a:latin typeface="Roboto Light" panose="02000000000000000000" pitchFamily="2" charset="0"/>
              </a:rPr>
              <a:t>Shapes—round, curves, ripples, reflection</a:t>
            </a:r>
          </a:p>
          <a:p>
            <a:r>
              <a:rPr lang="en-US" dirty="0">
                <a:latin typeface="Roboto Light" panose="02000000000000000000" pitchFamily="2" charset="0"/>
              </a:rPr>
              <a:t>Objects—petals, leaf, waterfalls, bridge </a:t>
            </a:r>
            <a:endParaRPr lang="en-US" dirty="0" smtClean="0">
              <a:latin typeface="Roboto Light" panose="02000000000000000000" pitchFamily="2" charset="0"/>
            </a:endParaRPr>
          </a:p>
          <a:p>
            <a:r>
              <a:rPr lang="en-US" dirty="0" smtClean="0">
                <a:latin typeface="Roboto Light" panose="02000000000000000000" pitchFamily="2" charset="0"/>
              </a:rPr>
              <a:t>Size and distance—big</a:t>
            </a:r>
            <a:r>
              <a:rPr lang="en-US" dirty="0">
                <a:latin typeface="Roboto Light" panose="02000000000000000000" pitchFamily="2" charset="0"/>
              </a:rPr>
              <a:t>, small, far, </a:t>
            </a:r>
            <a:r>
              <a:rPr lang="en-US" dirty="0" smtClean="0">
                <a:latin typeface="Roboto Light" panose="02000000000000000000" pitchFamily="2" charset="0"/>
              </a:rPr>
              <a:t>close  </a:t>
            </a:r>
            <a:endParaRPr lang="en-US" dirty="0">
              <a:latin typeface="Roboto Light" panose="02000000000000000000" pitchFamily="2" charset="0"/>
            </a:endParaRPr>
          </a:p>
        </p:txBody>
      </p:sp>
      <p:sp>
        <p:nvSpPr>
          <p:cNvPr id="6" name="TextBox 5">
            <a:extLst>
              <a:ext uri="{FF2B5EF4-FFF2-40B4-BE49-F238E27FC236}">
                <a16:creationId xmlns="" xmlns:a16="http://schemas.microsoft.com/office/drawing/2014/main" id="{47D5BD1B-ADB7-FC4E-8998-105BBD10C4E0}"/>
              </a:ext>
            </a:extLst>
          </p:cNvPr>
          <p:cNvSpPr txBox="1"/>
          <p:nvPr/>
        </p:nvSpPr>
        <p:spPr>
          <a:xfrm>
            <a:off x="448210" y="3764381"/>
            <a:ext cx="4513780" cy="1477328"/>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algn="ctr"/>
            <a:r>
              <a:rPr lang="en-US" b="1" dirty="0">
                <a:solidFill>
                  <a:srgbClr val="FF0000"/>
                </a:solidFill>
                <a:latin typeface="Roboto Light" panose="02000000000000000000" pitchFamily="2" charset="0"/>
              </a:rPr>
              <a:t>HEAR</a:t>
            </a:r>
          </a:p>
          <a:p>
            <a:r>
              <a:rPr lang="en-US" dirty="0">
                <a:latin typeface="Roboto Light" panose="02000000000000000000" pitchFamily="2" charset="0"/>
              </a:rPr>
              <a:t>Distance—far away, close by, zoom in</a:t>
            </a:r>
          </a:p>
          <a:p>
            <a:r>
              <a:rPr lang="en-US" dirty="0">
                <a:latin typeface="Roboto Light" panose="02000000000000000000" pitchFamily="2" charset="0"/>
              </a:rPr>
              <a:t>Volume—hush, quiet, loud, screams</a:t>
            </a:r>
          </a:p>
          <a:p>
            <a:r>
              <a:rPr lang="en-US" dirty="0">
                <a:latin typeface="Roboto Light" panose="02000000000000000000" pitchFamily="2" charset="0"/>
              </a:rPr>
              <a:t>Sounds—rushing, chirping, peace and harmony, </a:t>
            </a:r>
            <a:r>
              <a:rPr lang="en-US" dirty="0" smtClean="0">
                <a:latin typeface="Roboto Light" panose="02000000000000000000" pitchFamily="2" charset="0"/>
              </a:rPr>
              <a:t>drips</a:t>
            </a:r>
            <a:r>
              <a:rPr lang="en-US" dirty="0">
                <a:latin typeface="Roboto Light" panose="02000000000000000000" pitchFamily="2" charset="0"/>
              </a:rPr>
              <a:t>, splash, rustle, crunch</a:t>
            </a:r>
          </a:p>
        </p:txBody>
      </p:sp>
      <p:sp>
        <p:nvSpPr>
          <p:cNvPr id="7" name="TextBox 6">
            <a:extLst>
              <a:ext uri="{FF2B5EF4-FFF2-40B4-BE49-F238E27FC236}">
                <a16:creationId xmlns="" xmlns:a16="http://schemas.microsoft.com/office/drawing/2014/main" id="{9507DF35-8B27-6144-A368-28659819A04C}"/>
              </a:ext>
            </a:extLst>
          </p:cNvPr>
          <p:cNvSpPr txBox="1"/>
          <p:nvPr/>
        </p:nvSpPr>
        <p:spPr>
          <a:xfrm>
            <a:off x="439220" y="5562600"/>
            <a:ext cx="4513780" cy="92333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p>
            <a:pPr algn="ctr"/>
            <a:r>
              <a:rPr lang="en-US" b="1" dirty="0">
                <a:solidFill>
                  <a:srgbClr val="FF0000"/>
                </a:solidFill>
                <a:latin typeface="Roboto Light" panose="02000000000000000000" pitchFamily="2" charset="0"/>
              </a:rPr>
              <a:t>SMELL</a:t>
            </a:r>
          </a:p>
          <a:p>
            <a:r>
              <a:rPr lang="en-US" dirty="0" smtClean="0">
                <a:latin typeface="Roboto Light" panose="02000000000000000000" pitchFamily="2" charset="0"/>
              </a:rPr>
              <a:t> </a:t>
            </a:r>
            <a:r>
              <a:rPr lang="en-US" dirty="0">
                <a:latin typeface="Roboto Light" panose="02000000000000000000" pitchFamily="2" charset="0"/>
              </a:rPr>
              <a:t>sweet, stinky, </a:t>
            </a:r>
            <a:r>
              <a:rPr lang="en-US" dirty="0" smtClean="0">
                <a:latin typeface="Roboto Light" panose="02000000000000000000" pitchFamily="2" charset="0"/>
              </a:rPr>
              <a:t>fresh, moldy</a:t>
            </a:r>
            <a:r>
              <a:rPr lang="en-US" dirty="0">
                <a:latin typeface="Roboto Light" panose="02000000000000000000" pitchFamily="2" charset="0"/>
              </a:rPr>
              <a:t>, </a:t>
            </a:r>
            <a:r>
              <a:rPr lang="en-US" dirty="0" smtClean="0">
                <a:latin typeface="Roboto Light" panose="02000000000000000000" pitchFamily="2" charset="0"/>
              </a:rPr>
              <a:t>flowery, tingly, sharp, sour, wet, mossy, woodsy</a:t>
            </a:r>
            <a:endParaRPr lang="en-US" dirty="0">
              <a:latin typeface="Roboto Light" panose="02000000000000000000" pitchFamily="2" charset="0"/>
            </a:endParaRPr>
          </a:p>
        </p:txBody>
      </p:sp>
      <p:sp>
        <p:nvSpPr>
          <p:cNvPr id="8" name="TextBox 7">
            <a:extLst>
              <a:ext uri="{FF2B5EF4-FFF2-40B4-BE49-F238E27FC236}">
                <a16:creationId xmlns="" xmlns:a16="http://schemas.microsoft.com/office/drawing/2014/main" id="{F2C1CB55-670E-474F-BAD4-238B22AC2081}"/>
              </a:ext>
            </a:extLst>
          </p:cNvPr>
          <p:cNvSpPr txBox="1"/>
          <p:nvPr/>
        </p:nvSpPr>
        <p:spPr>
          <a:xfrm>
            <a:off x="5181600" y="2209800"/>
            <a:ext cx="3657600" cy="147732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algn="ctr"/>
            <a:r>
              <a:rPr lang="en-US" b="1" dirty="0">
                <a:solidFill>
                  <a:srgbClr val="FF0000"/>
                </a:solidFill>
                <a:latin typeface="Roboto Light" panose="02000000000000000000" pitchFamily="2" charset="0"/>
              </a:rPr>
              <a:t>TASTE</a:t>
            </a:r>
          </a:p>
          <a:p>
            <a:r>
              <a:rPr lang="en-US" dirty="0" smtClean="0">
                <a:latin typeface="Roboto Light" panose="02000000000000000000" pitchFamily="2" charset="0"/>
              </a:rPr>
              <a:t>Tastes can be real or imagined: spring, summer, fall, winter,</a:t>
            </a:r>
            <a:endParaRPr lang="en-US" dirty="0">
              <a:latin typeface="Roboto Light" panose="02000000000000000000" pitchFamily="2" charset="0"/>
            </a:endParaRPr>
          </a:p>
          <a:p>
            <a:r>
              <a:rPr lang="en-US" dirty="0">
                <a:latin typeface="Roboto Light" panose="02000000000000000000" pitchFamily="2" charset="0"/>
              </a:rPr>
              <a:t>fresh, green, rain-soaked, mud, water, earth, tea, </a:t>
            </a:r>
            <a:r>
              <a:rPr lang="en-US" dirty="0" smtClean="0">
                <a:latin typeface="Roboto Light" panose="02000000000000000000" pitchFamily="2" charset="0"/>
              </a:rPr>
              <a:t>Japan</a:t>
            </a:r>
            <a:endParaRPr lang="en-US" dirty="0">
              <a:latin typeface="Roboto Light" panose="02000000000000000000" pitchFamily="2" charset="0"/>
            </a:endParaRPr>
          </a:p>
        </p:txBody>
      </p:sp>
      <p:sp>
        <p:nvSpPr>
          <p:cNvPr id="9" name="TextBox 8">
            <a:extLst>
              <a:ext uri="{FF2B5EF4-FFF2-40B4-BE49-F238E27FC236}">
                <a16:creationId xmlns="" xmlns:a16="http://schemas.microsoft.com/office/drawing/2014/main" id="{F9B1CD11-937B-FE44-BF2F-1325DAB7313E}"/>
              </a:ext>
            </a:extLst>
          </p:cNvPr>
          <p:cNvSpPr txBox="1"/>
          <p:nvPr/>
        </p:nvSpPr>
        <p:spPr>
          <a:xfrm>
            <a:off x="5181600" y="3888769"/>
            <a:ext cx="3657600" cy="20313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algn="ctr"/>
            <a:r>
              <a:rPr lang="en-US" b="1" dirty="0">
                <a:solidFill>
                  <a:srgbClr val="FF0000"/>
                </a:solidFill>
                <a:latin typeface="Roboto Light" panose="02000000000000000000" pitchFamily="2" charset="0"/>
              </a:rPr>
              <a:t>TOUCH and FEEL</a:t>
            </a:r>
          </a:p>
          <a:p>
            <a:r>
              <a:rPr lang="en-US" dirty="0" smtClean="0">
                <a:latin typeface="Roboto Light" panose="02000000000000000000" pitchFamily="2" charset="0"/>
              </a:rPr>
              <a:t>Smooth</a:t>
            </a:r>
            <a:r>
              <a:rPr lang="en-US" dirty="0">
                <a:latin typeface="Roboto Light" panose="02000000000000000000" pitchFamily="2" charset="0"/>
              </a:rPr>
              <a:t>, rough, sharp, bumpy, slippery, </a:t>
            </a:r>
            <a:r>
              <a:rPr lang="en-US" dirty="0" smtClean="0">
                <a:latin typeface="Roboto Light" panose="02000000000000000000" pitchFamily="2" charset="0"/>
              </a:rPr>
              <a:t>dry, chilly</a:t>
            </a:r>
            <a:r>
              <a:rPr lang="en-US" dirty="0">
                <a:latin typeface="Roboto Light" panose="02000000000000000000" pitchFamily="2" charset="0"/>
              </a:rPr>
              <a:t>, cold, warm, hot, wet, damp, soaking, </a:t>
            </a:r>
            <a:r>
              <a:rPr lang="en-US" dirty="0" smtClean="0">
                <a:latin typeface="Roboto Light" panose="02000000000000000000" pitchFamily="2" charset="0"/>
              </a:rPr>
              <a:t>slick, peace</a:t>
            </a:r>
            <a:r>
              <a:rPr lang="en-US" dirty="0">
                <a:latin typeface="Roboto Light" panose="02000000000000000000" pitchFamily="2" charset="0"/>
              </a:rPr>
              <a:t>, tranquility, balance, friendship, together, protect, guard, harmony, quiet, sad, </a:t>
            </a:r>
            <a:r>
              <a:rPr lang="en-US" dirty="0" smtClean="0">
                <a:latin typeface="Roboto Light" panose="02000000000000000000" pitchFamily="2" charset="0"/>
              </a:rPr>
              <a:t>longing</a:t>
            </a:r>
            <a:endParaRPr lang="en-US" dirty="0">
              <a:latin typeface="Roboto Light" panose="02000000000000000000" pitchFamily="2" charset="0"/>
            </a:endParaRPr>
          </a:p>
        </p:txBody>
      </p:sp>
    </p:spTree>
    <p:extLst>
      <p:ext uri="{BB962C8B-B14F-4D97-AF65-F5344CB8AC3E}">
        <p14:creationId xmlns:p14="http://schemas.microsoft.com/office/powerpoint/2010/main" val="778311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6C0DD71-B9DA-B34D-9069-1138F6AA0C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2950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F997271-0E19-224C-B008-D6B51939C6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4780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37373EB-8CD8-A948-BB25-EBE3C1E64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408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021.jpg"/>
          <p:cNvPicPr>
            <a:picLocks noGrp="1" noChangeAspect="1"/>
          </p:cNvPicPr>
          <p:nvPr>
            <p:ph type="pic" idx="1"/>
          </p:nvPr>
        </p:nvPicPr>
        <p:blipFill>
          <a:blip r:embed="rId2"/>
          <a:srcRect l="12999" r="12999"/>
          <a:stretch>
            <a:fillRect/>
          </a:stretch>
        </p:blipFill>
        <p:spPr/>
      </p:pic>
      <p:sp>
        <p:nvSpPr>
          <p:cNvPr id="17" name="TextBox 16"/>
          <p:cNvSpPr txBox="1"/>
          <p:nvPr/>
        </p:nvSpPr>
        <p:spPr>
          <a:xfrm>
            <a:off x="76200" y="414642"/>
            <a:ext cx="9144000" cy="830997"/>
          </a:xfrm>
          <a:prstGeom prst="rect">
            <a:avLst/>
          </a:prstGeom>
          <a:noFill/>
        </p:spPr>
        <p:txBody>
          <a:bodyPr wrap="square" rtlCol="0">
            <a:spAutoFit/>
          </a:bodyPr>
          <a:lstStyle/>
          <a:p>
            <a:pPr algn="ctr"/>
            <a:r>
              <a:rPr lang="en-US" sz="2400" b="1" dirty="0">
                <a:latin typeface="Roboto Light" panose="02000000000000000000" pitchFamily="2" charset="0"/>
                <a:ea typeface="Roboto Light" panose="02000000000000000000" pitchFamily="2" charset="0"/>
                <a:cs typeface="Roboto Light" panose="02000000000000000000" pitchFamily="2" charset="0"/>
              </a:rPr>
              <a:t>Living in </a:t>
            </a:r>
            <a:r>
              <a:rPr lang="en-US" sz="2400" b="1" dirty="0" smtClean="0">
                <a:latin typeface="Roboto Light" panose="02000000000000000000" pitchFamily="2" charset="0"/>
                <a:ea typeface="Roboto Light" panose="02000000000000000000" pitchFamily="2" charset="0"/>
                <a:cs typeface="Roboto Light" panose="02000000000000000000" pitchFamily="2" charset="0"/>
              </a:rPr>
              <a:t>harmony </a:t>
            </a:r>
            <a:r>
              <a:rPr lang="en-US" sz="2400" b="1" dirty="0">
                <a:latin typeface="Roboto Light" panose="02000000000000000000" pitchFamily="2" charset="0"/>
                <a:ea typeface="Roboto Light" panose="02000000000000000000" pitchFamily="2" charset="0"/>
                <a:cs typeface="Roboto Light" panose="02000000000000000000" pitchFamily="2" charset="0"/>
              </a:rPr>
              <a:t>with </a:t>
            </a:r>
            <a:r>
              <a:rPr lang="en-US" sz="2400" b="1" dirty="0" smtClean="0">
                <a:latin typeface="Roboto Light" panose="02000000000000000000" pitchFamily="2" charset="0"/>
                <a:ea typeface="Roboto Light" panose="02000000000000000000" pitchFamily="2" charset="0"/>
                <a:cs typeface="Roboto Light" panose="02000000000000000000" pitchFamily="2" charset="0"/>
              </a:rPr>
              <a:t>nature </a:t>
            </a:r>
            <a:endParaRPr lang="en-US" sz="2400" b="1" dirty="0">
              <a:latin typeface="Roboto Light" panose="02000000000000000000" pitchFamily="2" charset="0"/>
              <a:ea typeface="Roboto Light" panose="02000000000000000000" pitchFamily="2" charset="0"/>
              <a:cs typeface="Roboto Light" panose="02000000000000000000" pitchFamily="2" charset="0"/>
            </a:endParaRPr>
          </a:p>
          <a:p>
            <a:pPr algn="ctr"/>
            <a:r>
              <a:rPr lang="en-US" sz="2400" b="1" dirty="0">
                <a:latin typeface="Roboto Light" panose="02000000000000000000" pitchFamily="2" charset="0"/>
                <a:ea typeface="Roboto Light" panose="02000000000000000000" pitchFamily="2" charset="0"/>
                <a:cs typeface="Roboto Light" panose="02000000000000000000" pitchFamily="2" charset="0"/>
              </a:rPr>
              <a:t>in Japanese </a:t>
            </a:r>
            <a:r>
              <a:rPr lang="en-US" sz="2400" b="1" dirty="0" smtClean="0">
                <a:latin typeface="Roboto Light" panose="02000000000000000000" pitchFamily="2" charset="0"/>
                <a:ea typeface="Roboto Light" panose="02000000000000000000" pitchFamily="2" charset="0"/>
                <a:cs typeface="Roboto Light" panose="02000000000000000000" pitchFamily="2" charset="0"/>
              </a:rPr>
              <a:t>culture and around </a:t>
            </a:r>
            <a:r>
              <a:rPr lang="en-US" sz="2400" b="1" dirty="0">
                <a:latin typeface="Roboto Light" panose="02000000000000000000" pitchFamily="2" charset="0"/>
                <a:ea typeface="Roboto Light" panose="02000000000000000000" pitchFamily="2" charset="0"/>
                <a:cs typeface="Roboto Light" panose="02000000000000000000" pitchFamily="2" charset="0"/>
              </a:rPr>
              <a:t>the </a:t>
            </a:r>
            <a:r>
              <a:rPr lang="en-US" sz="2400" b="1" dirty="0" smtClean="0">
                <a:latin typeface="Roboto Light" panose="02000000000000000000" pitchFamily="2" charset="0"/>
                <a:ea typeface="Roboto Light" panose="02000000000000000000" pitchFamily="2" charset="0"/>
                <a:cs typeface="Roboto Light" panose="02000000000000000000" pitchFamily="2" charset="0"/>
              </a:rPr>
              <a:t>world</a:t>
            </a:r>
            <a:endParaRPr lang="en-US" sz="2400" b="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 xmlns:a16="http://schemas.microsoft.com/office/drawing/2014/main" id="{8C8507C6-2D15-B641-9685-93AC5A510FDD}"/>
              </a:ext>
            </a:extLst>
          </p:cNvPr>
          <p:cNvSpPr txBox="1"/>
          <p:nvPr/>
        </p:nvSpPr>
        <p:spPr>
          <a:xfrm>
            <a:off x="1828800" y="5410200"/>
            <a:ext cx="5715000" cy="1200329"/>
          </a:xfrm>
          <a:prstGeom prst="rect">
            <a:avLst/>
          </a:prstGeom>
          <a:noFill/>
        </p:spPr>
        <p:txBody>
          <a:bodyPr wrap="square" rtlCol="0">
            <a:spAutoFit/>
          </a:bodyPr>
          <a:lstStyle/>
          <a:p>
            <a:pPr algn="ctr"/>
            <a:endParaRPr lang="en-US" sz="2400" dirty="0" smtClean="0">
              <a:latin typeface="Roboto" panose="02000000000000000000" pitchFamily="2" charset="0"/>
              <a:ea typeface="Roboto" panose="02000000000000000000" pitchFamily="2" charset="0"/>
              <a:cs typeface="Roboto" panose="02000000000000000000" pitchFamily="2" charset="0"/>
            </a:endParaRPr>
          </a:p>
          <a:p>
            <a:pPr algn="ctr"/>
            <a:r>
              <a:rPr lang="en-US" sz="2400" dirty="0" smtClean="0">
                <a:latin typeface="Roboto" panose="02000000000000000000" pitchFamily="2" charset="0"/>
                <a:ea typeface="Roboto" panose="02000000000000000000" pitchFamily="2" charset="0"/>
                <a:cs typeface="Roboto" panose="02000000000000000000" pitchFamily="2" charset="0"/>
              </a:rPr>
              <a:t>WHERE </a:t>
            </a:r>
            <a:r>
              <a:rPr lang="en-US" sz="2400" dirty="0">
                <a:latin typeface="Roboto" panose="02000000000000000000" pitchFamily="2" charset="0"/>
                <a:ea typeface="Roboto" panose="02000000000000000000" pitchFamily="2" charset="0"/>
                <a:cs typeface="Roboto" panose="02000000000000000000" pitchFamily="2" charset="0"/>
              </a:rPr>
              <a:t>DO YOU GO TO BE IN NATURE? </a:t>
            </a:r>
          </a:p>
          <a:p>
            <a:pPr algn="ctr"/>
            <a:r>
              <a:rPr lang="en-US" sz="2400" dirty="0">
                <a:latin typeface="Roboto" panose="02000000000000000000" pitchFamily="2" charset="0"/>
                <a:ea typeface="Roboto" panose="02000000000000000000" pitchFamily="2" charset="0"/>
                <a:cs typeface="Roboto" panose="02000000000000000000" pitchFamily="2" charset="0"/>
              </a:rPr>
              <a:t>What does </a:t>
            </a:r>
            <a:r>
              <a:rPr lang="en-US" sz="2400" dirty="0" smtClean="0">
                <a:latin typeface="Roboto" panose="02000000000000000000" pitchFamily="2" charset="0"/>
                <a:ea typeface="Roboto" panose="02000000000000000000" pitchFamily="2" charset="0"/>
                <a:cs typeface="Roboto" panose="02000000000000000000" pitchFamily="2" charset="0"/>
              </a:rPr>
              <a:t>nature </a:t>
            </a:r>
            <a:r>
              <a:rPr lang="en-US" sz="2400" dirty="0">
                <a:latin typeface="Roboto" panose="02000000000000000000" pitchFamily="2" charset="0"/>
                <a:ea typeface="Roboto" panose="02000000000000000000" pitchFamily="2" charset="0"/>
                <a:cs typeface="Roboto" panose="02000000000000000000" pitchFamily="2" charset="0"/>
              </a:rPr>
              <a:t>mean to you?</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4436055" cy="5715000"/>
          </a:xfrm>
        </p:spPr>
      </p:pic>
      <p:sp>
        <p:nvSpPr>
          <p:cNvPr id="7" name="Content Placeholder 6"/>
          <p:cNvSpPr>
            <a:spLocks noGrp="1"/>
          </p:cNvSpPr>
          <p:nvPr>
            <p:ph sz="half" idx="2"/>
          </p:nvPr>
        </p:nvSpPr>
        <p:spPr>
          <a:xfrm>
            <a:off x="4436055" y="228600"/>
            <a:ext cx="4631745" cy="3276600"/>
          </a:xfrm>
        </p:spPr>
        <p:txBody>
          <a:bodyPr>
            <a:normAutofit/>
          </a:bodyPr>
          <a:lstStyle/>
          <a:p>
            <a:pPr algn="ctr"/>
            <a:r>
              <a:rPr lang="en-US" sz="2400" i="0" dirty="0" smtClean="0">
                <a:latin typeface="Roboto Light" panose="02000000000000000000" pitchFamily="2" charset="0"/>
              </a:rPr>
              <a:t>Portland </a:t>
            </a:r>
            <a:r>
              <a:rPr lang="en-US" sz="2400" i="0" dirty="0">
                <a:latin typeface="Roboto Light" panose="02000000000000000000" pitchFamily="2" charset="0"/>
              </a:rPr>
              <a:t>Japanese Garden</a:t>
            </a:r>
          </a:p>
          <a:p>
            <a:pPr algn="ctr"/>
            <a:r>
              <a:rPr lang="en-US" sz="2400" i="0" dirty="0" smtClean="0">
                <a:latin typeface="Roboto Light" panose="02000000000000000000" pitchFamily="2" charset="0"/>
              </a:rPr>
              <a:t>extends gratitude </a:t>
            </a:r>
            <a:r>
              <a:rPr lang="en-US" sz="2400" i="0" dirty="0">
                <a:latin typeface="Roboto Light" panose="02000000000000000000" pitchFamily="2" charset="0"/>
              </a:rPr>
              <a:t>to </a:t>
            </a:r>
          </a:p>
          <a:p>
            <a:pPr algn="ctr"/>
            <a:r>
              <a:rPr lang="en-US" sz="2400" i="0" dirty="0">
                <a:latin typeface="Roboto Light" panose="02000000000000000000" pitchFamily="2" charset="0"/>
              </a:rPr>
              <a:t>PGE Foundation </a:t>
            </a:r>
            <a:r>
              <a:rPr lang="en-US" sz="2400" i="0" dirty="0" smtClean="0">
                <a:latin typeface="Roboto Light" panose="02000000000000000000" pitchFamily="2" charset="0"/>
              </a:rPr>
              <a:t>and </a:t>
            </a:r>
            <a:endParaRPr lang="en-US" sz="2400" i="0" dirty="0">
              <a:latin typeface="Roboto Light" panose="02000000000000000000" pitchFamily="2" charset="0"/>
            </a:endParaRPr>
          </a:p>
          <a:p>
            <a:pPr algn="ctr"/>
            <a:r>
              <a:rPr lang="en-US" sz="2400" i="0" dirty="0">
                <a:latin typeface="Roboto Light" panose="02000000000000000000" pitchFamily="2" charset="0"/>
              </a:rPr>
              <a:t>FAO Schwarz Family </a:t>
            </a:r>
            <a:r>
              <a:rPr lang="en-US" sz="2400" i="0" dirty="0" smtClean="0">
                <a:latin typeface="Roboto Light" panose="02000000000000000000" pitchFamily="2" charset="0"/>
              </a:rPr>
              <a:t>Foundation</a:t>
            </a:r>
          </a:p>
          <a:p>
            <a:pPr algn="ctr"/>
            <a:r>
              <a:rPr lang="en-US" sz="2400" i="0" dirty="0" smtClean="0">
                <a:latin typeface="Roboto Light" panose="02000000000000000000" pitchFamily="2" charset="0"/>
              </a:rPr>
              <a:t> </a:t>
            </a:r>
            <a:r>
              <a:rPr lang="en-US" sz="2400" i="0" dirty="0">
                <a:latin typeface="Roboto Light" panose="02000000000000000000" pitchFamily="2" charset="0"/>
              </a:rPr>
              <a:t>for generous funding to </a:t>
            </a:r>
            <a:r>
              <a:rPr lang="en-US" sz="2400" i="0" dirty="0">
                <a:solidFill>
                  <a:schemeClr val="tx1"/>
                </a:solidFill>
                <a:latin typeface="Roboto Light" panose="02000000000000000000" pitchFamily="2" charset="0"/>
              </a:rPr>
              <a:t>bring</a:t>
            </a:r>
          </a:p>
          <a:p>
            <a:pPr algn="ctr"/>
            <a:r>
              <a:rPr lang="en-US" i="0" dirty="0">
                <a:solidFill>
                  <a:srgbClr val="FF0000"/>
                </a:solidFill>
                <a:latin typeface="Roboto Light" panose="02000000000000000000" pitchFamily="2" charset="0"/>
              </a:rPr>
              <a:t>HAIKU </a:t>
            </a:r>
            <a:r>
              <a:rPr lang="en-US" i="0" dirty="0" smtClean="0">
                <a:solidFill>
                  <a:srgbClr val="FF0000"/>
                </a:solidFill>
                <a:latin typeface="Roboto Light" panose="02000000000000000000" pitchFamily="2" charset="0"/>
              </a:rPr>
              <a:t>ALIVE</a:t>
            </a:r>
            <a:endParaRPr lang="en-US" i="0" dirty="0">
              <a:solidFill>
                <a:srgbClr val="FF0000"/>
              </a:solidFill>
              <a:latin typeface="Roboto Light" panose="02000000000000000000" pitchFamily="2" charset="0"/>
            </a:endParaRPr>
          </a:p>
        </p:txBody>
      </p:sp>
      <p:sp>
        <p:nvSpPr>
          <p:cNvPr id="10" name="Slide Number Placeholder 9"/>
          <p:cNvSpPr>
            <a:spLocks noGrp="1"/>
          </p:cNvSpPr>
          <p:nvPr>
            <p:ph type="sldNum" sz="quarter" idx="12"/>
          </p:nvPr>
        </p:nvSpPr>
        <p:spPr/>
        <p:txBody>
          <a:bodyPr/>
          <a:lstStyle/>
          <a:p>
            <a:fld id="{CC2101F3-E342-4760-950A-43359526D101}" type="slidenum">
              <a:rPr lang="en-US" smtClean="0"/>
              <a:pPr/>
              <a:t>35</a:t>
            </a:fld>
            <a:endParaRPr lang="en-US" dirty="0"/>
          </a:p>
        </p:txBody>
      </p:sp>
      <p:pic>
        <p:nvPicPr>
          <p:cNvPr id="8" name="Content Placeholder 7"/>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4724400" y="3562350"/>
            <a:ext cx="4191000" cy="2095499"/>
          </a:xfrm>
        </p:spPr>
      </p:pic>
    </p:spTree>
    <p:extLst>
      <p:ext uri="{BB962C8B-B14F-4D97-AF65-F5344CB8AC3E}">
        <p14:creationId xmlns:p14="http://schemas.microsoft.com/office/powerpoint/2010/main" val="4022246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457200" y="76200"/>
            <a:ext cx="8382000" cy="6781800"/>
          </a:xfrm>
        </p:spPr>
        <p:txBody>
          <a:bodyPr>
            <a:normAutofit/>
          </a:bodyPr>
          <a:lstStyle/>
          <a:p>
            <a:endParaRPr lang="en-US" sz="2000" dirty="0">
              <a:solidFill>
                <a:srgbClr val="0000FF"/>
              </a:solidFill>
              <a:latin typeface="Monaco" pitchFamily="2" charset="0"/>
              <a:cs typeface="Addington CF Medium"/>
            </a:endParaRPr>
          </a:p>
          <a:p>
            <a:r>
              <a:rPr lang="en-US" sz="2800" dirty="0" smtClean="0">
                <a:latin typeface="Roboto Light" panose="02000000000000000000" pitchFamily="2" charset="0"/>
                <a:ea typeface="Roboto Light" panose="02000000000000000000" pitchFamily="2" charset="0"/>
                <a:cs typeface="Roboto Light" panose="02000000000000000000" pitchFamily="2" charset="0"/>
              </a:rPr>
              <a:t>Awaken </a:t>
            </a:r>
            <a:r>
              <a:rPr lang="en-US" sz="2800" dirty="0">
                <a:latin typeface="Roboto Light" panose="02000000000000000000" pitchFamily="2" charset="0"/>
                <a:ea typeface="Roboto Light" panose="02000000000000000000" pitchFamily="2" charset="0"/>
                <a:cs typeface="Roboto Light" panose="02000000000000000000" pitchFamily="2" charset="0"/>
              </a:rPr>
              <a:t>your </a:t>
            </a:r>
            <a:r>
              <a:rPr lang="en-US" sz="2800" dirty="0" smtClean="0">
                <a:latin typeface="Roboto Light" panose="02000000000000000000" pitchFamily="2" charset="0"/>
                <a:ea typeface="Roboto Light" panose="02000000000000000000" pitchFamily="2" charset="0"/>
                <a:cs typeface="Roboto Light" panose="02000000000000000000" pitchFamily="2" charset="0"/>
              </a:rPr>
              <a:t>five senses to nature’s </a:t>
            </a:r>
            <a:r>
              <a:rPr lang="en-US" sz="2800" dirty="0">
                <a:latin typeface="Roboto Light" panose="02000000000000000000" pitchFamily="2" charset="0"/>
                <a:ea typeface="Roboto Light" panose="02000000000000000000" pitchFamily="2" charset="0"/>
                <a:cs typeface="Roboto Light" panose="02000000000000000000" pitchFamily="2" charset="0"/>
              </a:rPr>
              <a:t>four </a:t>
            </a:r>
            <a:r>
              <a:rPr lang="en-US" sz="2800" dirty="0" smtClean="0">
                <a:latin typeface="Roboto Light" panose="02000000000000000000" pitchFamily="2" charset="0"/>
                <a:ea typeface="Roboto Light" panose="02000000000000000000" pitchFamily="2" charset="0"/>
                <a:cs typeface="Roboto Light" panose="02000000000000000000" pitchFamily="2" charset="0"/>
              </a:rPr>
              <a:t>seasons!</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Slide Number Placeholder 3"/>
          <p:cNvSpPr>
            <a:spLocks noGrp="1"/>
          </p:cNvSpPr>
          <p:nvPr>
            <p:ph type="sldNum" sz="quarter" idx="12"/>
          </p:nvPr>
        </p:nvSpPr>
        <p:spPr/>
        <p:txBody>
          <a:bodyPr/>
          <a:lstStyle/>
          <a:p>
            <a:fld id="{CC2101F3-E342-4760-950A-43359526D101}" type="slidenum">
              <a:rPr lang="en-US" smtClean="0"/>
              <a:pPr/>
              <a:t>4</a:t>
            </a:fld>
            <a:endParaRPr lang="en-US" dirty="0"/>
          </a:p>
        </p:txBody>
      </p:sp>
      <p:pic>
        <p:nvPicPr>
          <p:cNvPr id="1026" name="Picture 2" descr="Image result for japan four seas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8414" y="1509713"/>
            <a:ext cx="6719571"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japanesegarden.com/media/filestore/2/0/6_b24fbfb50a96673/206scr_c84fa2b333af473.jpg?v=2008-12-13+11%3A06%3A0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0"/>
            <a:ext cx="497205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457200" y="1066800"/>
            <a:ext cx="4800600" cy="3810000"/>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p>
            <a:pPr lvl="0" algn="ctr" eaLnBrk="0" hangingPunct="0">
              <a:defRPr/>
            </a:pPr>
            <a:endParaRPr lang="en-US" sz="3200" b="1" dirty="0">
              <a:solidFill>
                <a:schemeClr val="tx1"/>
              </a:solidFill>
              <a:effectLst>
                <a:outerShdw blurRad="50800" dist="38100" dir="9420000">
                  <a:srgbClr val="000000">
                    <a:alpha val="43000"/>
                  </a:srgbClr>
                </a:outerShdw>
              </a:effectLst>
              <a:latin typeface="Monaco" pitchFamily="2" charset="0"/>
              <a:cs typeface="Papyrus"/>
            </a:endParaRPr>
          </a:p>
          <a:p>
            <a:pPr lvl="0" algn="ctr" eaLnBrk="0" hangingPunct="0">
              <a:defRPr/>
            </a:pPr>
            <a:r>
              <a:rPr lang="en-US" sz="2800" dirty="0">
                <a:solidFill>
                  <a:schemeClr val="tx1"/>
                </a:solidFill>
                <a:latin typeface="Roboto Light" panose="02000000000000000000" pitchFamily="2" charset="0"/>
                <a:cs typeface="Roboto Light" panose="02000000000000000000" pitchFamily="2" charset="0"/>
              </a:rPr>
              <a:t>Step inside </a:t>
            </a:r>
            <a:r>
              <a:rPr lang="en-US" sz="2800" dirty="0" smtClean="0">
                <a:solidFill>
                  <a:schemeClr val="tx1"/>
                </a:solidFill>
                <a:latin typeface="Roboto Light" panose="02000000000000000000" pitchFamily="2" charset="0"/>
                <a:cs typeface="Roboto Light" panose="02000000000000000000" pitchFamily="2" charset="0"/>
              </a:rPr>
              <a:t>Portland </a:t>
            </a:r>
            <a:endParaRPr lang="en-US" sz="2800" dirty="0">
              <a:solidFill>
                <a:schemeClr val="tx1"/>
              </a:solidFill>
              <a:latin typeface="Roboto Light" panose="02000000000000000000" pitchFamily="2" charset="0"/>
              <a:cs typeface="Roboto Light" panose="02000000000000000000" pitchFamily="2" charset="0"/>
            </a:endParaRPr>
          </a:p>
          <a:p>
            <a:pPr lvl="0" algn="ctr" eaLnBrk="0" hangingPunct="0">
              <a:defRPr/>
            </a:pPr>
            <a:r>
              <a:rPr lang="en-US" sz="2800" dirty="0">
                <a:solidFill>
                  <a:schemeClr val="tx1"/>
                </a:solidFill>
                <a:latin typeface="Roboto Light" panose="02000000000000000000" pitchFamily="2" charset="0"/>
                <a:cs typeface="Roboto Light" panose="02000000000000000000" pitchFamily="2" charset="0"/>
              </a:rPr>
              <a:t>Japanese </a:t>
            </a:r>
            <a:r>
              <a:rPr lang="en-US" sz="2800" dirty="0">
                <a:solidFill>
                  <a:schemeClr val="tx1"/>
                </a:solidFill>
                <a:latin typeface="Roboto Light" panose="02000000000000000000" pitchFamily="2" charset="0"/>
                <a:cs typeface="Roboto Light" panose="02000000000000000000" pitchFamily="2" charset="0"/>
              </a:rPr>
              <a:t>G</a:t>
            </a:r>
            <a:r>
              <a:rPr lang="en-US" sz="2800" dirty="0" smtClean="0">
                <a:solidFill>
                  <a:schemeClr val="tx1"/>
                </a:solidFill>
                <a:latin typeface="Roboto Light" panose="02000000000000000000" pitchFamily="2" charset="0"/>
                <a:cs typeface="Roboto Light" panose="02000000000000000000" pitchFamily="2" charset="0"/>
              </a:rPr>
              <a:t>arden…</a:t>
            </a:r>
            <a:endParaRPr lang="en-US" sz="2800" dirty="0">
              <a:solidFill>
                <a:schemeClr val="tx1"/>
              </a:solidFill>
              <a:latin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626165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598043"/>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r>
              <a:rPr lang="en-US" sz="2800" dirty="0">
                <a:solidFill>
                  <a:schemeClr val="tx1"/>
                </a:solidFill>
                <a:latin typeface="Roboto Light" panose="02000000000000000000" pitchFamily="2" charset="0"/>
                <a:cs typeface="Roboto Light" panose="02000000000000000000" pitchFamily="2" charset="0"/>
              </a:rPr>
              <a:t>Portland Japanese Garden began 50 years ago as a </a:t>
            </a:r>
            <a:br>
              <a:rPr lang="en-US" sz="2800" dirty="0">
                <a:solidFill>
                  <a:schemeClr val="tx1"/>
                </a:solidFill>
                <a:latin typeface="Roboto Light" panose="02000000000000000000" pitchFamily="2" charset="0"/>
                <a:cs typeface="Roboto Light" panose="02000000000000000000" pitchFamily="2" charset="0"/>
              </a:rPr>
            </a:br>
            <a:r>
              <a:rPr lang="en-US" sz="2800" dirty="0" smtClean="0">
                <a:solidFill>
                  <a:schemeClr val="tx1"/>
                </a:solidFill>
                <a:latin typeface="Roboto Light" panose="02000000000000000000" pitchFamily="2" charset="0"/>
                <a:cs typeface="Roboto Light" panose="02000000000000000000" pitchFamily="2" charset="0"/>
              </a:rPr>
              <a:t>bridge </a:t>
            </a:r>
            <a:r>
              <a:rPr lang="en-US" sz="2800" dirty="0">
                <a:solidFill>
                  <a:schemeClr val="tx1"/>
                </a:solidFill>
                <a:latin typeface="Roboto Light" panose="02000000000000000000" pitchFamily="2" charset="0"/>
                <a:cs typeface="Roboto Light" panose="02000000000000000000" pitchFamily="2" charset="0"/>
              </a:rPr>
              <a:t>of </a:t>
            </a:r>
            <a:r>
              <a:rPr lang="en-US" sz="2800" dirty="0" smtClean="0">
                <a:solidFill>
                  <a:schemeClr val="tx1"/>
                </a:solidFill>
                <a:latin typeface="Roboto Light" panose="02000000000000000000" pitchFamily="2" charset="0"/>
                <a:cs typeface="Roboto Light" panose="02000000000000000000" pitchFamily="2" charset="0"/>
              </a:rPr>
              <a:t>friendship</a:t>
            </a:r>
            <a:r>
              <a:rPr lang="en-US" sz="3600" dirty="0" smtClean="0">
                <a:solidFill>
                  <a:schemeClr val="tx1"/>
                </a:solidFill>
                <a:latin typeface="Roboto Light" panose="02000000000000000000" pitchFamily="2" charset="0"/>
                <a:cs typeface="Roboto Light" panose="02000000000000000000" pitchFamily="2" charset="0"/>
              </a:rPr>
              <a:t> </a:t>
            </a:r>
            <a:r>
              <a:rPr lang="en-US" sz="2700" dirty="0" smtClean="0">
                <a:solidFill>
                  <a:schemeClr val="tx1"/>
                </a:solidFill>
                <a:latin typeface="Roboto Light" panose="02000000000000000000" pitchFamily="2" charset="0"/>
                <a:cs typeface="Roboto Light" panose="02000000000000000000" pitchFamily="2" charset="0"/>
              </a:rPr>
              <a:t>between the U.S. and </a:t>
            </a:r>
            <a:r>
              <a:rPr lang="en-US" sz="2700" dirty="0">
                <a:solidFill>
                  <a:schemeClr val="tx1"/>
                </a:solidFill>
                <a:latin typeface="Roboto Light" panose="02000000000000000000" pitchFamily="2" charset="0"/>
                <a:cs typeface="Roboto Light" panose="02000000000000000000" pitchFamily="2" charset="0"/>
              </a:rPr>
              <a:t>Japan</a:t>
            </a:r>
          </a:p>
        </p:txBody>
      </p:sp>
      <p:pic>
        <p:nvPicPr>
          <p:cNvPr id="12" name="Content Placeholder 11" descr="AdultsIMG_0121.jpg"/>
          <p:cNvPicPr>
            <a:picLocks noGrp="1" noChangeAspect="1"/>
          </p:cNvPicPr>
          <p:nvPr>
            <p:ph sz="half" idx="1"/>
          </p:nvPr>
        </p:nvPicPr>
        <p:blipFill>
          <a:blip r:embed="rId2"/>
          <a:stretch>
            <a:fillRect/>
          </a:stretch>
        </p:blipFill>
        <p:spPr>
          <a:xfrm>
            <a:off x="939998" y="1825625"/>
            <a:ext cx="3263503" cy="4351338"/>
          </a:xfrm>
          <a:prstGeom prst="rect">
            <a:avLst/>
          </a:prstGeom>
          <a:ln>
            <a:noFill/>
          </a:ln>
          <a:effectLst>
            <a:softEdge rad="112500"/>
          </a:effectLst>
        </p:spPr>
      </p:pic>
      <p:pic>
        <p:nvPicPr>
          <p:cNvPr id="13" name="Content Placeholder 12" descr="IMG_0850.JPG"/>
          <p:cNvPicPr>
            <a:picLocks noGrp="1" noChangeAspect="1"/>
          </p:cNvPicPr>
          <p:nvPr>
            <p:ph sz="half" idx="2"/>
          </p:nvPr>
        </p:nvPicPr>
        <p:blipFill>
          <a:blip r:embed="rId3"/>
          <a:stretch>
            <a:fillRect/>
          </a:stretch>
        </p:blipFill>
        <p:spPr>
          <a:xfrm>
            <a:off x="4629150" y="2543969"/>
            <a:ext cx="3886200" cy="2914650"/>
          </a:xfrm>
          <a:prstGeom prst="rect">
            <a:avLst/>
          </a:prstGeom>
          <a:ln>
            <a:noFill/>
          </a:ln>
          <a:effectLst>
            <a:softEdge rad="112500"/>
          </a:effectLst>
        </p:spPr>
      </p:pic>
      <p:sp>
        <p:nvSpPr>
          <p:cNvPr id="14" name="TextBox 13"/>
          <p:cNvSpPr txBox="1"/>
          <p:nvPr/>
        </p:nvSpPr>
        <p:spPr>
          <a:xfrm>
            <a:off x="1316380" y="6017534"/>
            <a:ext cx="3087013" cy="646331"/>
          </a:xfrm>
          <a:prstGeom prst="rect">
            <a:avLst/>
          </a:prstGeom>
          <a:noFill/>
        </p:spPr>
        <p:txBody>
          <a:bodyPr wrap="square" rtlCol="0">
            <a:spAutoFit/>
          </a:bodyPr>
          <a:lstStyle/>
          <a:p>
            <a:pPr algn="ctr"/>
            <a:r>
              <a:rPr lang="en-US" dirty="0">
                <a:latin typeface="Roboto Light" panose="02000000000000000000" pitchFamily="2" charset="0"/>
                <a:cs typeface="Roboto Light" panose="02000000000000000000" pitchFamily="2" charset="0"/>
              </a:rPr>
              <a:t>Finding peace </a:t>
            </a:r>
          </a:p>
          <a:p>
            <a:pPr algn="ctr"/>
            <a:r>
              <a:rPr lang="en-US" dirty="0">
                <a:latin typeface="Roboto Light" panose="02000000000000000000" pitchFamily="2" charset="0"/>
                <a:cs typeface="Roboto Light" panose="02000000000000000000" pitchFamily="2" charset="0"/>
              </a:rPr>
              <a:t>Portland, Oregon USA</a:t>
            </a:r>
          </a:p>
        </p:txBody>
      </p:sp>
      <p:sp>
        <p:nvSpPr>
          <p:cNvPr id="15" name="TextBox 14"/>
          <p:cNvSpPr txBox="1"/>
          <p:nvPr/>
        </p:nvSpPr>
        <p:spPr>
          <a:xfrm>
            <a:off x="5024501" y="6016934"/>
            <a:ext cx="2985039" cy="646331"/>
          </a:xfrm>
          <a:prstGeom prst="rect">
            <a:avLst/>
          </a:prstGeom>
          <a:noFill/>
        </p:spPr>
        <p:txBody>
          <a:bodyPr wrap="square" rtlCol="0">
            <a:spAutoFit/>
          </a:bodyPr>
          <a:lstStyle/>
          <a:p>
            <a:pPr algn="ctr"/>
            <a:r>
              <a:rPr lang="en-US" dirty="0">
                <a:latin typeface="Roboto Light" panose="02000000000000000000" pitchFamily="2" charset="0"/>
                <a:cs typeface="Roboto Light" panose="02000000000000000000" pitchFamily="2" charset="0"/>
              </a:rPr>
              <a:t>Sharing Friendship</a:t>
            </a:r>
          </a:p>
          <a:p>
            <a:pPr algn="ctr"/>
            <a:r>
              <a:rPr lang="en-US" dirty="0">
                <a:latin typeface="Roboto Light" panose="02000000000000000000" pitchFamily="2" charset="0"/>
                <a:cs typeface="Roboto Light" panose="02000000000000000000" pitchFamily="2" charset="0"/>
              </a:rPr>
              <a:t>Kyoto, Japan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5246.JPG"/>
          <p:cNvPicPr>
            <a:picLocks noChangeAspect="1"/>
          </p:cNvPicPr>
          <p:nvPr/>
        </p:nvPicPr>
        <p:blipFill>
          <a:blip r:embed="rId2"/>
          <a:stretch>
            <a:fillRect/>
          </a:stretch>
        </p:blipFill>
        <p:spPr>
          <a:xfrm>
            <a:off x="384026" y="413804"/>
            <a:ext cx="3767158" cy="2825368"/>
          </a:xfrm>
          <a:prstGeom prst="rect">
            <a:avLst/>
          </a:prstGeom>
          <a:ln>
            <a:noFill/>
          </a:ln>
          <a:effectLst>
            <a:softEdge rad="112500"/>
          </a:effectLst>
        </p:spPr>
      </p:pic>
      <p:pic>
        <p:nvPicPr>
          <p:cNvPr id="11" name="Content Placeholder 10" descr="IMG_5320.JPG"/>
          <p:cNvPicPr>
            <a:picLocks noGrp="1" noChangeAspect="1"/>
          </p:cNvPicPr>
          <p:nvPr>
            <p:ph sz="half" idx="1"/>
          </p:nvPr>
        </p:nvPicPr>
        <p:blipFill>
          <a:blip r:embed="rId3"/>
          <a:stretch>
            <a:fillRect/>
          </a:stretch>
        </p:blipFill>
        <p:spPr>
          <a:xfrm>
            <a:off x="4572000" y="450736"/>
            <a:ext cx="3717914" cy="2788436"/>
          </a:xfrm>
          <a:effectLst>
            <a:softEdge rad="112500"/>
          </a:effectLst>
        </p:spPr>
      </p:pic>
      <p:pic>
        <p:nvPicPr>
          <p:cNvPr id="12" name="Picture 11" descr="IMG_1011.JPG"/>
          <p:cNvPicPr>
            <a:picLocks noChangeAspect="1"/>
          </p:cNvPicPr>
          <p:nvPr/>
        </p:nvPicPr>
        <p:blipFill>
          <a:blip r:embed="rId4"/>
          <a:stretch>
            <a:fillRect/>
          </a:stretch>
        </p:blipFill>
        <p:spPr>
          <a:xfrm>
            <a:off x="515858" y="3551477"/>
            <a:ext cx="3525996" cy="2644497"/>
          </a:xfrm>
          <a:prstGeom prst="rect">
            <a:avLst/>
          </a:prstGeom>
          <a:ln>
            <a:noFill/>
          </a:ln>
          <a:effectLst>
            <a:softEdge rad="112500"/>
          </a:effectLst>
        </p:spPr>
      </p:pic>
      <p:pic>
        <p:nvPicPr>
          <p:cNvPr id="16" name="Picture 15" descr="IMG_0970.JPG"/>
          <p:cNvPicPr>
            <a:picLocks noChangeAspect="1"/>
          </p:cNvPicPr>
          <p:nvPr/>
        </p:nvPicPr>
        <p:blipFill>
          <a:blip r:embed="rId5"/>
          <a:stretch>
            <a:fillRect/>
          </a:stretch>
        </p:blipFill>
        <p:spPr>
          <a:xfrm>
            <a:off x="4700046" y="3527451"/>
            <a:ext cx="3527613" cy="2645709"/>
          </a:xfrm>
          <a:prstGeom prst="rect">
            <a:avLst/>
          </a:prstGeom>
          <a:ln>
            <a:noFill/>
          </a:ln>
          <a:effectLst>
            <a:softEdge rad="112500"/>
          </a:effectLst>
        </p:spPr>
      </p:pic>
      <p:sp>
        <p:nvSpPr>
          <p:cNvPr id="37895" name="TextBox 18"/>
          <p:cNvSpPr txBox="1">
            <a:spLocks noChangeArrowheads="1"/>
          </p:cNvSpPr>
          <p:nvPr/>
        </p:nvSpPr>
        <p:spPr bwMode="auto">
          <a:xfrm>
            <a:off x="143536" y="3124200"/>
            <a:ext cx="9000464" cy="677108"/>
          </a:xfrm>
          <a:prstGeom prst="rect">
            <a:avLst/>
          </a:prstGeom>
          <a:noFill/>
          <a:ln w="9525">
            <a:noFill/>
            <a:miter lim="800000"/>
            <a:headEnd/>
            <a:tailEnd/>
          </a:ln>
        </p:spPr>
        <p:txBody>
          <a:bodyPr wrap="square">
            <a:prstTxWarp prst="textNoShape">
              <a:avLst/>
            </a:prstTxWarp>
            <a:spAutoFit/>
          </a:bodyPr>
          <a:lstStyle/>
          <a:p>
            <a:r>
              <a:rPr lang="en-US" sz="2000" dirty="0">
                <a:latin typeface="Roboto Light" panose="02000000000000000000" pitchFamily="2" charset="0"/>
                <a:cs typeface="Roboto Light" panose="02000000000000000000" pitchFamily="2" charset="0"/>
              </a:rPr>
              <a:t>Around the </a:t>
            </a:r>
            <a:r>
              <a:rPr lang="en-US" sz="2000" dirty="0" smtClean="0">
                <a:latin typeface="Roboto Light" panose="02000000000000000000" pitchFamily="2" charset="0"/>
                <a:cs typeface="Roboto Light" panose="02000000000000000000" pitchFamily="2" charset="0"/>
              </a:rPr>
              <a:t>world, </a:t>
            </a:r>
            <a:r>
              <a:rPr lang="en-US" sz="2000" dirty="0">
                <a:latin typeface="Roboto Light" panose="02000000000000000000" pitchFamily="2" charset="0"/>
                <a:cs typeface="Roboto Light" panose="02000000000000000000" pitchFamily="2" charset="0"/>
              </a:rPr>
              <a:t>people adopt Japanese customs of living in nature’s rhythms</a:t>
            </a:r>
          </a:p>
          <a:p>
            <a:pPr algn="ctr"/>
            <a:endParaRPr lang="en-US" b="1" dirty="0">
              <a:latin typeface="Addington CF Regul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80DC68-7DA2-EE40-BBA3-4E8760B842F3}"/>
              </a:ext>
            </a:extLst>
          </p:cNvPr>
          <p:cNvSpPr>
            <a:spLocks noGrp="1"/>
          </p:cNvSpPr>
          <p:nvPr>
            <p:ph type="title"/>
          </p:nvPr>
        </p:nvSpPr>
        <p:spPr>
          <a:xfrm>
            <a:off x="0" y="365126"/>
            <a:ext cx="8515350" cy="1325563"/>
          </a:xfrm>
        </p:spPr>
        <p:txBody>
          <a:bodyPr>
            <a:normAutofit fontScale="90000"/>
          </a:bodyPr>
          <a:lstStyle/>
          <a:p>
            <a:r>
              <a:rPr 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Step into Portland Japanese </a:t>
            </a:r>
            <a:r>
              <a:rPr lang="en-US"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rPr>
              <a:t>Garden to awaken your five senses</a:t>
            </a:r>
            <a:endParaRPr 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Slide Number Placeholder 4">
            <a:extLst>
              <a:ext uri="{FF2B5EF4-FFF2-40B4-BE49-F238E27FC236}">
                <a16:creationId xmlns="" xmlns:a16="http://schemas.microsoft.com/office/drawing/2014/main" id="{DC5C598D-D35A-694A-8343-1AB8D19FDC16}"/>
              </a:ext>
            </a:extLst>
          </p:cNvPr>
          <p:cNvSpPr>
            <a:spLocks noGrp="1"/>
          </p:cNvSpPr>
          <p:nvPr>
            <p:ph type="sldNum" sz="quarter" idx="12"/>
          </p:nvPr>
        </p:nvSpPr>
        <p:spPr/>
        <p:txBody>
          <a:bodyPr/>
          <a:lstStyle/>
          <a:p>
            <a:pPr>
              <a:defRPr/>
            </a:pPr>
            <a:fld id="{D88D7AAB-2BC1-B448-A98B-3A280CDE2286}" type="slidenum">
              <a:rPr lang="en-US" smtClean="0"/>
              <a:pPr>
                <a:defRPr/>
              </a:pPr>
              <a:t>8</a:t>
            </a:fld>
            <a:endParaRPr lang="en-US" dirty="0"/>
          </a:p>
        </p:txBody>
      </p:sp>
      <p:pic>
        <p:nvPicPr>
          <p:cNvPr id="13" name="Picture 12">
            <a:extLst>
              <a:ext uri="{FF2B5EF4-FFF2-40B4-BE49-F238E27FC236}">
                <a16:creationId xmlns="" xmlns:a16="http://schemas.microsoft.com/office/drawing/2014/main" id="{658908A9-A4F4-BE46-B21F-5573A68F4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2333" y="2200168"/>
            <a:ext cx="6210443" cy="4657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1843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05750" cy="1614489"/>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r>
              <a:rPr lang="en-US" sz="3200" b="1" dirty="0">
                <a:solidFill>
                  <a:srgbClr val="FF0000"/>
                </a:solidFill>
                <a:latin typeface="Roboto Light" panose="02000000000000000000" pitchFamily="2" charset="0"/>
                <a:cs typeface="Roboto Light" panose="02000000000000000000" pitchFamily="2" charset="0"/>
              </a:rPr>
              <a:t>HEAR</a:t>
            </a:r>
            <a:r>
              <a:rPr lang="en-US" sz="3200" b="1" dirty="0">
                <a:solidFill>
                  <a:schemeClr val="tx1"/>
                </a:solidFill>
                <a:latin typeface="Roboto Light" panose="02000000000000000000" pitchFamily="2" charset="0"/>
                <a:cs typeface="Roboto Light" panose="02000000000000000000" pitchFamily="2" charset="0"/>
              </a:rPr>
              <a:t/>
            </a:r>
            <a:br>
              <a:rPr lang="en-US" sz="3200" b="1" dirty="0">
                <a:solidFill>
                  <a:schemeClr val="tx1"/>
                </a:solidFill>
                <a:latin typeface="Roboto Light" panose="02000000000000000000" pitchFamily="2" charset="0"/>
                <a:cs typeface="Roboto Light" panose="02000000000000000000" pitchFamily="2" charset="0"/>
              </a:rPr>
            </a:br>
            <a:r>
              <a:rPr lang="en-US" sz="3200" dirty="0">
                <a:solidFill>
                  <a:schemeClr val="tx1"/>
                </a:solidFill>
                <a:latin typeface="Roboto Light" panose="02000000000000000000" pitchFamily="2" charset="0"/>
                <a:cs typeface="Roboto Light" panose="02000000000000000000" pitchFamily="2" charset="0"/>
              </a:rPr>
              <a:t>Hush and stillness of sand and stone</a:t>
            </a:r>
          </a:p>
        </p:txBody>
      </p:sp>
      <p:pic>
        <p:nvPicPr>
          <p:cNvPr id="4" name="Content Placeholder 3" descr="Garden Kvitka224.JPG"/>
          <p:cNvPicPr>
            <a:picLocks noGrp="1" noChangeAspect="1"/>
          </p:cNvPicPr>
          <p:nvPr>
            <p:ph idx="1"/>
          </p:nvPr>
        </p:nvPicPr>
        <p:blipFill>
          <a:blip r:embed="rId2"/>
          <a:stretch>
            <a:fillRect/>
          </a:stretch>
        </p:blipFill>
        <p:spPr>
          <a:xfrm>
            <a:off x="1671108" y="1825625"/>
            <a:ext cx="5801784" cy="43513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48346</TotalTime>
  <Words>554</Words>
  <Application>Microsoft Office PowerPoint</Application>
  <PresentationFormat>On-screen Show (4:3)</PresentationFormat>
  <Paragraphs>109</Paragraphs>
  <Slides>35</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ＭＳ ゴシック</vt:lpstr>
      <vt:lpstr>ＭＳ Ｐゴシック</vt:lpstr>
      <vt:lpstr>Addington CF Bold</vt:lpstr>
      <vt:lpstr>Addington CF Medium</vt:lpstr>
      <vt:lpstr>Addington CF Regular</vt:lpstr>
      <vt:lpstr>Arial</vt:lpstr>
      <vt:lpstr>Calibri</vt:lpstr>
      <vt:lpstr>Calibri Light</vt:lpstr>
      <vt:lpstr>Monaco</vt:lpstr>
      <vt:lpstr>Papyrus</vt:lpstr>
      <vt:lpstr>Roboto</vt:lpstr>
      <vt:lpstr>Roboto Light</vt:lpstr>
      <vt:lpstr>Wingdings</vt:lpstr>
      <vt:lpstr>Custom Design</vt:lpstr>
      <vt:lpstr>Office Theme</vt:lpstr>
      <vt:lpstr>PowerPoint Presentation</vt:lpstr>
      <vt:lpstr>Portland Japanese Garden brings lessons of living in harmony with nature right into the city – and to you!</vt:lpstr>
      <vt:lpstr> The Japanese garden is a natural teacher and all students are natural learners!</vt:lpstr>
      <vt:lpstr>PowerPoint Presentation</vt:lpstr>
      <vt:lpstr>PowerPoint Presentation</vt:lpstr>
      <vt:lpstr>Portland Japanese Garden began 50 years ago as a  bridge of friendship between the U.S. and Japan</vt:lpstr>
      <vt:lpstr>PowerPoint Presentation</vt:lpstr>
      <vt:lpstr>Step into Portland Japanese Garden to awaken your five senses</vt:lpstr>
      <vt:lpstr>HEAR Hush and stillness of sand and stone</vt:lpstr>
      <vt:lpstr>TASTE  fresh green of the moss, trees, and pines</vt:lpstr>
      <vt:lpstr>FEEL  happy on the Zig-Zag Bridge with koi </vt:lpstr>
      <vt:lpstr>SMELL  mixed-up crazy scents of water, stone, plants</vt:lpstr>
      <vt:lpstr>SEE  beauty and harmony ALIVE everywhere!</vt:lpstr>
      <vt:lpstr>The Japanese believe nature brings health. In Japan, people practice SHINRIN-YOKU: forest bathing</vt:lpstr>
      <vt:lpstr>In Portland Japanese Garden, students practice awakening their five senses in nature</vt:lpstr>
      <vt:lpstr>Learning about Japan…   </vt:lpstr>
      <vt:lpstr>Japan is a country in Asia made up of many islands. In Japan people live close to nature.  </vt:lpstr>
      <vt:lpstr>JAPAN (Nippon) Land of the Rising Sun</vt:lpstr>
      <vt:lpstr>Where in the world is Japan? </vt:lpstr>
      <vt:lpstr>Where in the world is Japan?   </vt:lpstr>
      <vt:lpstr>   </vt:lpstr>
      <vt:lpstr>The islands are covered with mountains and forests. Most Japanese live along the coastlines.    People feel close to the cycles of change as the four seasons move across the earth, sea, and sky.</vt:lpstr>
      <vt:lpstr>PowerPoint Presentation</vt:lpstr>
      <vt:lpstr>PowerPoint Presentation</vt:lpstr>
      <vt:lpstr>Sea and earth provide fresh, beautiful food each season.  </vt:lpstr>
      <vt:lpstr>Japanese houses and gardens bring nature into everyday life.</vt:lpstr>
      <vt:lpstr>In Japan, each season is celebrated!  </vt:lpstr>
      <vt:lpstr>More than 400 years ago, Japanese poets began to write 3-line poems about nature. In haiku, each of the 3 lines is a fresh view of a simple moment when a person meets nature. </vt:lpstr>
      <vt:lpstr>Using your five senses, read the haiku…</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Quinn</dc:creator>
  <cp:lastModifiedBy>Kristin Faurest</cp:lastModifiedBy>
  <cp:revision>194</cp:revision>
  <cp:lastPrinted>2018-10-22T15:32:17Z</cp:lastPrinted>
  <dcterms:created xsi:type="dcterms:W3CDTF">2017-10-19T19:07:19Z</dcterms:created>
  <dcterms:modified xsi:type="dcterms:W3CDTF">2019-04-26T19:34:09Z</dcterms:modified>
</cp:coreProperties>
</file>