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63" r:id="rId1"/>
  </p:sldMasterIdLst>
  <p:notesMasterIdLst>
    <p:notesMasterId r:id="rId23"/>
  </p:notesMasterIdLst>
  <p:handoutMasterIdLst>
    <p:handoutMasterId r:id="rId24"/>
  </p:handoutMasterIdLst>
  <p:sldIdLst>
    <p:sldId id="265" r:id="rId2"/>
    <p:sldId id="310" r:id="rId3"/>
    <p:sldId id="270" r:id="rId4"/>
    <p:sldId id="271" r:id="rId5"/>
    <p:sldId id="273" r:id="rId6"/>
    <p:sldId id="319" r:id="rId7"/>
    <p:sldId id="279" r:id="rId8"/>
    <p:sldId id="313" r:id="rId9"/>
    <p:sldId id="275" r:id="rId10"/>
    <p:sldId id="277" r:id="rId11"/>
    <p:sldId id="281" r:id="rId12"/>
    <p:sldId id="282" r:id="rId13"/>
    <p:sldId id="284" r:id="rId14"/>
    <p:sldId id="289" r:id="rId15"/>
    <p:sldId id="291" r:id="rId16"/>
    <p:sldId id="288" r:id="rId17"/>
    <p:sldId id="292" r:id="rId18"/>
    <p:sldId id="299" r:id="rId19"/>
    <p:sldId id="296" r:id="rId20"/>
    <p:sldId id="320" r:id="rId21"/>
    <p:sldId id="314" r:id="rId22"/>
  </p:sldIdLst>
  <p:sldSz cx="9144000" cy="6858000" type="screen4x3"/>
  <p:notesSz cx="6858000" cy="9144000"/>
  <p:embeddedFontLst>
    <p:embeddedFont>
      <p:font typeface="ＭＳ Ｐゴシック" panose="020B0600070205080204" pitchFamily="34" charset="-128"/>
      <p:regular r:id="rId25"/>
    </p:embeddedFont>
    <p:embeddedFont>
      <p:font typeface="Addington CF Light" panose="00000400000000000000" pitchFamily="50" charset="0"/>
      <p:regular r:id="rId26"/>
      <p:italic r:id="rId27"/>
    </p:embeddedFont>
    <p:embeddedFont>
      <p:font typeface="Addington CF Regular" panose="020B0604020202020204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Addington CF" panose="00000500000000000000" pitchFamily="50" charset="0"/>
      <p:regular r:id="rId34"/>
      <p:bold r:id="rId35"/>
      <p: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Roboto Light" panose="02000000000000000000" pitchFamily="2" charset="0"/>
      <p:regular r:id="rId41"/>
      <p:italic r:id="rId42"/>
    </p:embeddedFont>
    <p:embeddedFont>
      <p:font typeface="Roboto" panose="02000000000000000000" pitchFamily="2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CC"/>
    <a:srgbClr val="FBDCBE"/>
    <a:srgbClr val="434144"/>
    <a:srgbClr val="E441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4607"/>
  </p:normalViewPr>
  <p:slideViewPr>
    <p:cSldViewPr>
      <p:cViewPr varScale="1">
        <p:scale>
          <a:sx n="110" d="100"/>
          <a:sy n="110" d="100"/>
        </p:scale>
        <p:origin x="126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font" Target="fonts/font2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font" Target="fonts/font2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font" Target="fonts/font2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font" Target="fonts/font19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F3748B-3642-B24E-AF5B-B0046BD9C4D8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258725-B463-2D40-B46F-40636EE4AD9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18395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89F36C-068E-4B38-99A4-9AFE3E2A3106}" type="datetimeFigureOut">
              <a:rPr lang="en-US" smtClean="0"/>
              <a:pPr/>
              <a:t>5/13/2019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662CC5-40A3-4966-8795-B65BDE74B9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311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662CC5-40A3-4966-8795-B65BDE74B92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2627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ea typeface="ＭＳ Ｐゴシック" pitchFamily="4" charset="-128"/>
              <a:cs typeface="ＭＳ Ｐゴシック" pitchFamily="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C6AC85-12F6-B44B-8A63-B8AFBDDA5876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83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C5B7D-6981-4CD8-9493-1A19EC959D0D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01F3-E342-4760-950A-43359526D1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388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C5B7D-6981-4CD8-9493-1A19EC959D0D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01F3-E342-4760-950A-43359526D1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33220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C5B7D-6981-4CD8-9493-1A19EC959D0D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01F3-E342-4760-950A-43359526D1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89090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101F3-E342-4760-950A-43359526D1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9144000" cy="5715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690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01F3-E342-4760-950A-43359526D1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773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228600"/>
            <a:ext cx="4267200" cy="5486400"/>
          </a:xfrm>
        </p:spPr>
        <p:txBody>
          <a:bodyPr/>
          <a:lstStyle>
            <a:lvl1pPr marL="0" indent="0">
              <a:buNone/>
              <a:defRPr sz="2800" i="1">
                <a:latin typeface="Addington CF Light" pitchFamily="50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228600"/>
            <a:ext cx="4191000" cy="3045041"/>
          </a:xfrm>
        </p:spPr>
        <p:txBody>
          <a:bodyPr/>
          <a:lstStyle>
            <a:lvl1pPr marL="0" indent="0">
              <a:buNone/>
              <a:defRPr sz="2800" i="1">
                <a:latin typeface="Addington CF Light" pitchFamily="50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01F3-E342-4760-950A-43359526D10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3"/>
          </p:nvPr>
        </p:nvSpPr>
        <p:spPr>
          <a:xfrm>
            <a:off x="4724400" y="3505200"/>
            <a:ext cx="4191000" cy="2209799"/>
          </a:xfrm>
        </p:spPr>
        <p:txBody>
          <a:bodyPr/>
          <a:lstStyle>
            <a:lvl1pPr marL="0" indent="0" algn="l">
              <a:buNone/>
              <a:defRPr sz="2800" i="1">
                <a:latin typeface="Addington CF Light" pitchFamily="50" charset="0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7964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08100"/>
          </a:xfrm>
        </p:spPr>
        <p:txBody>
          <a:bodyPr anchor="t"/>
          <a:lstStyle>
            <a:lvl1pPr algn="l">
              <a:defRPr sz="4000" b="0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01F3-E342-4760-950A-43359526D1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5635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5401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540125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01F3-E342-4760-950A-43359526D1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307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C5B7D-6981-4CD8-9493-1A19EC959D0D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01F3-E342-4760-950A-43359526D1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88639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C5B7D-6981-4CD8-9493-1A19EC959D0D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01F3-E342-4760-950A-43359526D1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687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C5B7D-6981-4CD8-9493-1A19EC959D0D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01F3-E342-4760-950A-43359526D1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919163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C5B7D-6981-4CD8-9493-1A19EC959D0D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01F3-E342-4760-950A-43359526D1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82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2B2173-F097-E74E-850F-6EF9BB9D4A14}" type="datetime1">
              <a:rPr lang="en-US" smtClean="0"/>
              <a:pPr>
                <a:defRPr/>
              </a:pPr>
              <a:t>5/13/2019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AD0EB1-CA87-C844-880E-40387BE9C9F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626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74AB1F-6D0D-A24B-95B3-C9C3FCDA8100}" type="datetime1">
              <a:rPr lang="en-US" smtClean="0"/>
              <a:pPr>
                <a:defRPr/>
              </a:pPr>
              <a:t>5/13/2019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7213B8-A1D5-9B46-93C1-30D61F5592C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627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C5B7D-6981-4CD8-9493-1A19EC959D0D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01F3-E342-4760-950A-43359526D1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74087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C5B7D-6981-4CD8-9493-1A19EC959D0D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101F3-E342-4760-950A-43359526D1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85754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C5B7D-6981-4CD8-9493-1A19EC959D0D}" type="datetimeFigureOut">
              <a:rPr lang="en-US" smtClean="0"/>
              <a:t>5/13/2019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101F3-E342-4760-950A-43359526D10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019800"/>
            <a:ext cx="1279917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293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50" r:id="rId13"/>
    <p:sldLayoutId id="2147483652" r:id="rId14"/>
    <p:sldLayoutId id="2147483651" r:id="rId15"/>
    <p:sldLayoutId id="2147483653" r:id="rId16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I2ArtWFNTqM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2101F3-E342-4760-950A-43359526D101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026" name="Picture 2" descr="Image result for sak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137"/>
            <a:ext cx="9144000" cy="486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38292" y="457200"/>
            <a:ext cx="7543800" cy="156966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ln w="19050" cmpd="sng">
                  <a:noFill/>
                </a:ln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Haiku Alive: </a:t>
            </a:r>
          </a:p>
          <a:p>
            <a:pPr algn="ctr"/>
            <a:r>
              <a:rPr lang="en-US" sz="4800" dirty="0" smtClean="0">
                <a:ln w="19050" cmpd="sng">
                  <a:noFill/>
                </a:ln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Sakura</a:t>
            </a:r>
            <a:endParaRPr lang="en-US" sz="4800" dirty="0">
              <a:ln w="19050" cmpd="sng">
                <a:noFill/>
              </a:ln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8486D8B-4B75-C241-AD7E-B0F161B636BB}"/>
              </a:ext>
            </a:extLst>
          </p:cNvPr>
          <p:cNvSpPr txBox="1"/>
          <p:nvPr/>
        </p:nvSpPr>
        <p:spPr>
          <a:xfrm>
            <a:off x="1143000" y="4876800"/>
            <a:ext cx="7429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 smtClean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/>
            <a:r>
              <a:rPr lang="en-US" sz="3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Let’s write haiku with help from spring </a:t>
            </a:r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 </a:t>
            </a:r>
            <a:r>
              <a:rPr lang="en-US" sz="3200" dirty="0" smtClean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cherry blossoms</a:t>
            </a:r>
            <a:endParaRPr lang="en-US" sz="3200" b="1" dirty="0">
              <a:latin typeface="Addington CF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34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20650"/>
            <a:ext cx="8899525" cy="1143000"/>
          </a:xfr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blooming of cherry trees was important to samurai warriors:  just like sakura, they were born to live brilliantly and die young</a:t>
            </a:r>
          </a:p>
        </p:txBody>
      </p:sp>
      <p:pic>
        <p:nvPicPr>
          <p:cNvPr id="7" name="Picture 6" descr="Sakura Samurai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554480"/>
            <a:ext cx="3549521" cy="521208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Picture 8" descr="12257_163011120314104000998_3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00200"/>
            <a:ext cx="3567378" cy="512064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52400" y="533400"/>
            <a:ext cx="8991600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Sakura isn’t just celebrated in Japan!</a:t>
            </a:r>
            <a:endParaRPr lang="en-US" sz="280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6146" name="Picture 2" descr="Image result for sakura portla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4" t="9398" r="3030" b="9545"/>
          <a:stretch/>
        </p:blipFill>
        <p:spPr bwMode="auto">
          <a:xfrm>
            <a:off x="-150223" y="1750422"/>
            <a:ext cx="9326880" cy="5107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"/>
            <a:ext cx="9067800" cy="1066799"/>
          </a:xfr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eaLnBrk="1" hangingPunct="1"/>
            <a:r>
              <a:rPr lang="en-US" sz="3200" b="1" dirty="0">
                <a:solidFill>
                  <a:srgbClr val="FFFFFF"/>
                </a:solidFill>
                <a:ea typeface="ＭＳ Ｐゴシック" pitchFamily="4" charset="-128"/>
                <a:cs typeface="ＭＳ Ｐゴシック" pitchFamily="4" charset="-128"/>
              </a:rPr>
              <a:t/>
            </a:r>
            <a:br>
              <a:rPr lang="en-US" sz="3200" b="1" dirty="0">
                <a:solidFill>
                  <a:srgbClr val="FFFFFF"/>
                </a:solidFill>
                <a:ea typeface="ＭＳ Ｐゴシック" pitchFamily="4" charset="-128"/>
                <a:cs typeface="ＭＳ Ｐゴシック" pitchFamily="4" charset="-128"/>
              </a:rPr>
            </a:br>
            <a:r>
              <a:rPr lang="en-US" sz="3200" b="1" dirty="0">
                <a:solidFill>
                  <a:srgbClr val="FFFFFF"/>
                </a:solidFill>
                <a:ea typeface="ＭＳ Ｐゴシック" pitchFamily="4" charset="-128"/>
                <a:cs typeface="ＭＳ Ｐゴシック" pitchFamily="4" charset="-128"/>
              </a:rPr>
              <a:t/>
            </a:r>
            <a:br>
              <a:rPr lang="en-US" sz="3200" b="1" dirty="0">
                <a:solidFill>
                  <a:srgbClr val="FFFFFF"/>
                </a:solidFill>
                <a:ea typeface="ＭＳ Ｐゴシック" pitchFamily="4" charset="-128"/>
                <a:cs typeface="ＭＳ Ｐゴシック" pitchFamily="4" charset="-128"/>
              </a:rPr>
            </a:br>
            <a:r>
              <a:rPr lang="en-US" sz="32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Every spring, </a:t>
            </a:r>
            <a:r>
              <a:rPr lang="en-US" sz="3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visitors celebrate </a:t>
            </a:r>
            <a:r>
              <a:rPr lang="en-US" sz="3200" dirty="0" err="1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sakura</a:t>
            </a:r>
            <a:r>
              <a:rPr lang="en-US" sz="32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blooming at Portland </a:t>
            </a:r>
            <a:r>
              <a:rPr lang="en-US" sz="3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Japanese </a:t>
            </a:r>
            <a:r>
              <a:rPr lang="en-US" sz="32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Garden!</a:t>
            </a:r>
            <a:r>
              <a:rPr lang="en-US" sz="32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/>
            </a:r>
            <a:br>
              <a:rPr lang="en-US" sz="3200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/>
            </a:r>
            <a:br>
              <a:rPr lang="en-US" dirty="0">
                <a:solidFill>
                  <a:srgbClr val="FFFFFF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endParaRPr lang="en-US" dirty="0">
              <a:solidFill>
                <a:srgbClr val="FFFFFF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9B80E4D-E176-6340-B9AE-B733A473D6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43000"/>
            <a:ext cx="8363973" cy="55778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5800" y="152400"/>
            <a:ext cx="7924800" cy="107721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Sakura are gone in two weeks – but what if we can keep them alive…in a haiku poem?</a:t>
            </a:r>
            <a:endParaRPr lang="en-US" sz="320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7170" name="Picture 2" descr="Image result for sakura haik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5" t="17413" r="220" b="-9545"/>
          <a:stretch/>
        </p:blipFill>
        <p:spPr bwMode="auto">
          <a:xfrm>
            <a:off x="304800" y="1600200"/>
            <a:ext cx="8445173" cy="5644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743200"/>
          </a:xfr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What is haiku -- remember?</a:t>
            </a:r>
            <a:r>
              <a:rPr lang="en-US" sz="24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/>
            </a:r>
            <a:br>
              <a:rPr lang="en-US" sz="24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z="24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/>
            </a:r>
            <a:br>
              <a:rPr lang="en-US" sz="24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Haiku </a:t>
            </a:r>
            <a:r>
              <a:rPr lang="en-US" sz="24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is </a:t>
            </a:r>
            <a:r>
              <a:rPr lang="en-US" sz="24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 </a:t>
            </a:r>
            <a:r>
              <a:rPr lang="en-US" sz="24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form of Japanese nature poetry. It was first written over 400 years ago, </a:t>
            </a:r>
            <a:r>
              <a:rPr lang="en-US" sz="24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and is now </a:t>
            </a:r>
            <a:r>
              <a:rPr lang="en-US" sz="24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read and written all over the world</a:t>
            </a:r>
            <a:r>
              <a:rPr lang="en-US" sz="36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/>
            </a:r>
            <a:br>
              <a:rPr lang="en-US" sz="36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endParaRPr lang="en-US" dirty="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847572" y="4038600"/>
            <a:ext cx="3296428" cy="1752601"/>
          </a:xfr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55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sz="440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1" charset="0"/>
              <a:buNone/>
              <a:defRPr/>
            </a:pPr>
            <a:r>
              <a:rPr lang="en-US" sz="2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		</a:t>
            </a:r>
            <a:r>
              <a:rPr lang="en-US" sz="25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old pond			</a:t>
            </a:r>
          </a:p>
          <a:p>
            <a:pPr eaLnBrk="1" fontAlgn="auto" hangingPunct="1">
              <a:spcAft>
                <a:spcPts val="0"/>
              </a:spcAft>
              <a:buFont typeface="Arial" pitchFamily="1" charset="0"/>
              <a:buNone/>
              <a:defRPr/>
            </a:pPr>
            <a:r>
              <a:rPr lang="en-US" sz="25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		frog jumps in		</a:t>
            </a:r>
          </a:p>
          <a:p>
            <a:pPr eaLnBrk="1" fontAlgn="auto" hangingPunct="1">
              <a:spcAft>
                <a:spcPts val="0"/>
              </a:spcAft>
              <a:buFont typeface="Arial" pitchFamily="1" charset="0"/>
              <a:buNone/>
              <a:defRPr/>
            </a:pPr>
            <a:r>
              <a:rPr lang="en-US" sz="25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		sound of water		</a:t>
            </a:r>
          </a:p>
          <a:p>
            <a:pPr lvl="1" eaLnBrk="1" fontAlgn="auto" hangingPunct="1">
              <a:spcAft>
                <a:spcPts val="0"/>
              </a:spcAft>
              <a:buFont typeface="Arial" pitchFamily="1" charset="0"/>
              <a:buNone/>
              <a:defRPr/>
            </a:pP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		                </a:t>
            </a:r>
          </a:p>
          <a:p>
            <a:pPr lvl="1" eaLnBrk="1" fontAlgn="auto" hangingPunct="1">
              <a:spcAft>
                <a:spcPts val="0"/>
              </a:spcAft>
              <a:buFont typeface="Arial" pitchFamily="1" charset="0"/>
              <a:buNone/>
              <a:defRPr/>
            </a:pPr>
            <a:r>
              <a:rPr lang="en-US" sz="14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		 </a:t>
            </a:r>
            <a:r>
              <a:rPr lang="en-US" sz="14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---</a:t>
            </a:r>
            <a:r>
              <a:rPr lang="en-US" sz="2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Basho, </a:t>
            </a:r>
            <a:endParaRPr lang="en-US" sz="2000" dirty="0" smtClean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lvl="1" eaLnBrk="1" fontAlgn="auto" hangingPunct="1">
              <a:spcAft>
                <a:spcPts val="0"/>
              </a:spcAft>
              <a:buFont typeface="Arial" pitchFamily="1" charset="0"/>
              <a:buNone/>
              <a:defRPr/>
            </a:pPr>
            <a:r>
              <a:rPr lang="en-US" sz="20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		Haiku </a:t>
            </a:r>
            <a:r>
              <a:rPr lang="en-US" sz="2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Master  (1644-1694)	</a:t>
            </a:r>
            <a:r>
              <a:rPr lang="en-US" sz="1400" b="1" dirty="0">
                <a:latin typeface="Addington CF" pitchFamily="2" charset="77"/>
                <a:cs typeface="Addington CF Regular"/>
              </a:rPr>
              <a:t>		</a:t>
            </a:r>
            <a:r>
              <a:rPr lang="en-US" sz="1400" dirty="0">
                <a:latin typeface="Addington CF Regular"/>
                <a:cs typeface="Addington CF Regular"/>
              </a:rPr>
              <a:t>			</a:t>
            </a:r>
          </a:p>
        </p:txBody>
      </p:sp>
      <p:pic>
        <p:nvPicPr>
          <p:cNvPr id="8194" name="Picture 2" descr="Image result for frog jumps in pond haik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8029"/>
            <a:ext cx="5847572" cy="466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686800" cy="762000"/>
          </a:xfr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How do we write haiku?</a:t>
            </a:r>
            <a:endParaRPr lang="en-US" dirty="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1"/>
            <a:ext cx="8832850" cy="2667000"/>
          </a:xfr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 fontScale="92500" lnSpcReduction="1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6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 haiku is a three-line poem about nature with about 17 syllables and </a:t>
            </a:r>
            <a:r>
              <a:rPr lang="en-US" sz="26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 </a:t>
            </a:r>
            <a:r>
              <a:rPr lang="en-US" sz="2600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sound </a:t>
            </a:r>
            <a:r>
              <a:rPr lang="en-US" sz="2600" dirty="0" smtClean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pattern:</a:t>
            </a:r>
            <a:endParaRPr lang="en-US" sz="2100" dirty="0">
              <a:solidFill>
                <a:srgbClr val="FF00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en-US" dirty="0">
              <a:solidFill>
                <a:srgbClr val="FF00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1900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5</a:t>
            </a:r>
            <a:r>
              <a:rPr lang="en-US" sz="1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syllables in 1</a:t>
            </a:r>
            <a:r>
              <a:rPr lang="en-US" sz="1900" baseline="30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st</a:t>
            </a:r>
            <a:r>
              <a:rPr lang="en-US" sz="1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line  </a:t>
            </a:r>
            <a:endParaRPr lang="en-US" sz="1900" dirty="0">
              <a:solidFill>
                <a:srgbClr val="FF00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1900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7 </a:t>
            </a:r>
            <a:r>
              <a:rPr lang="en-US" sz="1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syllables in the 2</a:t>
            </a:r>
            <a:r>
              <a:rPr lang="en-US" sz="1900" baseline="30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nd</a:t>
            </a:r>
            <a:r>
              <a:rPr lang="en-US" sz="1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line 	</a:t>
            </a:r>
            <a:r>
              <a:rPr lang="en-US" sz="1900" dirty="0" smtClean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                               </a:t>
            </a:r>
            <a:endParaRPr lang="en-US" sz="1900" dirty="0">
              <a:solidFill>
                <a:srgbClr val="FF00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1900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5</a:t>
            </a:r>
            <a:r>
              <a:rPr lang="en-US" sz="1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syllables in the 3</a:t>
            </a:r>
            <a:r>
              <a:rPr lang="en-US" sz="1900" baseline="300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rd</a:t>
            </a:r>
            <a:r>
              <a:rPr lang="en-US" sz="19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line	</a:t>
            </a:r>
            <a:endParaRPr lang="en-US" sz="1900" dirty="0">
              <a:solidFill>
                <a:srgbClr val="FF00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lvl="1" eaLnBrk="1" fontAlgn="auto" hangingPunct="1">
              <a:spcAft>
                <a:spcPts val="0"/>
              </a:spcAft>
              <a:buFont typeface="Arial" pitchFamily="1" charset="0"/>
              <a:buChar char="–"/>
              <a:defRPr/>
            </a:pPr>
            <a:endParaRPr lang="en-US" dirty="0" smtClean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0" indent="0">
              <a:buNone/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							</a:t>
            </a: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marL="342900" lvl="1" indent="0" eaLnBrk="1" fontAlgn="auto" hangingPunct="1">
              <a:spcAft>
                <a:spcPts val="0"/>
              </a:spcAft>
              <a:buNone/>
              <a:defRPr/>
            </a:pPr>
            <a:endParaRPr lang="en-US" dirty="0" smtClean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lvl="1" eaLnBrk="1" fontAlgn="auto" hangingPunct="1">
              <a:spcAft>
                <a:spcPts val="0"/>
              </a:spcAft>
              <a:buFont typeface="Arial" pitchFamily="1" charset="0"/>
              <a:buChar char="–"/>
              <a:defRPr/>
            </a:pPr>
            <a:endParaRPr lang="en-US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9218" name="Picture 2" descr="Image result for koi reflection sk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" b="30994"/>
          <a:stretch/>
        </p:blipFill>
        <p:spPr bwMode="auto">
          <a:xfrm>
            <a:off x="0" y="3291840"/>
            <a:ext cx="9142063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267200" y="1828800"/>
            <a:ext cx="650783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orange koi racing</a:t>
            </a:r>
          </a:p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red </a:t>
            </a:r>
            <a:r>
              <a:rPr lang="en-US" b="1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and white flash blue water</a:t>
            </a:r>
          </a:p>
          <a:p>
            <a:pPr>
              <a:defRPr/>
            </a:pPr>
            <a:r>
              <a:rPr lang="en-US" b="1" dirty="0" smtClean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ripples </a:t>
            </a:r>
            <a:r>
              <a:rPr lang="en-US" b="1" dirty="0">
                <a:solidFill>
                  <a:srgbClr val="FF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 sky chase </a:t>
            </a:r>
          </a:p>
          <a:p>
            <a:pPr>
              <a:defRPr/>
            </a:pPr>
            <a:endParaRPr lang="en-US" sz="1200" b="1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Inside a Japanese garden, every step is a new moment of discovery.  In haiku, each of the three lines allows a fresh view of a simple moment.  </a:t>
            </a:r>
          </a:p>
        </p:txBody>
      </p:sp>
      <p:pic>
        <p:nvPicPr>
          <p:cNvPr id="6" name="Content Placeholder 5" descr="Joan IMG_004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108" y="1825625"/>
            <a:ext cx="5801784" cy="435133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515349" cy="1219200"/>
          </a:xfr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What are haiku poems about? These word pictures share the writer’s moment with the reader about: </a:t>
            </a:r>
            <a:br>
              <a:rPr lang="en-US" sz="2400" b="1" dirty="0" smtClean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endParaRPr lang="en-US" sz="2400" b="1" dirty="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199" y="914400"/>
            <a:ext cx="8894805" cy="4870450"/>
          </a:xfr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Nature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Harmony </a:t>
            </a:r>
            <a:r>
              <a:rPr lang="en-US" sz="2000" b="1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and change over the four </a:t>
            </a:r>
            <a:r>
              <a:rPr lang="en-US" sz="2000" b="1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seasons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n-US" sz="2000" b="1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Discoveries </a:t>
            </a:r>
            <a:r>
              <a:rPr lang="en-US" sz="2000" b="1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of all five senses</a:t>
            </a:r>
          </a:p>
          <a:p>
            <a:pPr algn="ctr" eaLnBrk="1" fontAlgn="auto" hangingPunct="1">
              <a:spcAft>
                <a:spcPts val="0"/>
              </a:spcAft>
              <a:buFont typeface="Courier New" panose="02070309020205020404" pitchFamily="49" charset="0"/>
              <a:buChar char="o"/>
              <a:defRPr/>
            </a:pPr>
            <a:endParaRPr lang="en-US" sz="2400" b="1" dirty="0">
              <a:solidFill>
                <a:srgbClr val="660066"/>
              </a:solidFill>
              <a:latin typeface="Addington CF Regular"/>
              <a:cs typeface="Addington CF Regula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C3E2B2C-D560-A143-9AE4-35EBED986B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51" t="24305"/>
          <a:stretch/>
        </p:blipFill>
        <p:spPr>
          <a:xfrm>
            <a:off x="-381000" y="2257697"/>
            <a:ext cx="9439288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Haiku </a:t>
            </a:r>
            <a:r>
              <a:rPr lang="en-US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are both simple and complicated!</a:t>
            </a:r>
            <a: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  </a:t>
            </a:r>
            <a:endParaRPr lang="en-US" b="1" dirty="0">
              <a:solidFill>
                <a:srgbClr val="FF00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525963"/>
          </a:xfrm>
          <a:noFill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buFont typeface="Arial" pitchFamily="-1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3 lines</a:t>
            </a:r>
          </a:p>
          <a:p>
            <a:pPr eaLnBrk="1" hangingPunct="1">
              <a:buFont typeface="Arial" pitchFamily="-1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About 17 Sounds  (5…7…5)</a:t>
            </a:r>
          </a:p>
          <a:p>
            <a:pPr eaLnBrk="1" hangingPunct="1">
              <a:buFont typeface="Arial" pitchFamily="-1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No punctuation needed</a:t>
            </a:r>
          </a:p>
          <a:p>
            <a:pPr eaLnBrk="1" hangingPunct="1">
              <a:buFont typeface="Arial" pitchFamily="-1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Reflections of nature</a:t>
            </a:r>
          </a:p>
          <a:p>
            <a:pPr eaLnBrk="1" hangingPunct="1">
              <a:buFont typeface="Arial" pitchFamily="-1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Present </a:t>
            </a:r>
            <a:r>
              <a:rPr lang="en-US" dirty="0" smtClean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tense</a:t>
            </a:r>
            <a:endParaRPr lang="en-US" dirty="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eaLnBrk="1" hangingPunct="1">
              <a:buFont typeface="Arial" pitchFamily="-1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Reflect the 5 </a:t>
            </a:r>
            <a:r>
              <a:rPr lang="en-US" dirty="0" smtClean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senses</a:t>
            </a:r>
            <a:endParaRPr lang="en-US" dirty="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eaLnBrk="1" hangingPunct="1">
              <a:buFont typeface="Arial" pitchFamily="-1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Word </a:t>
            </a:r>
            <a:r>
              <a:rPr lang="en-US" dirty="0" smtClean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pictures</a:t>
            </a:r>
            <a:endParaRPr lang="en-US" dirty="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  <a:p>
            <a:pPr eaLnBrk="1" hangingPunct="1">
              <a:buFont typeface="Arial" pitchFamily="-1" charset="0"/>
              <a:buNone/>
              <a:defRPr/>
            </a:pPr>
            <a:endParaRPr lang="en-US" dirty="0"/>
          </a:p>
          <a:p>
            <a:pPr eaLnBrk="1" hangingPunct="1">
              <a:buFont typeface="Arial" pitchFamily="-1" charset="0"/>
              <a:buChar char="•"/>
              <a:defRPr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525963"/>
          </a:xfrm>
          <a:noFill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buFont typeface="Arial" pitchFamily="-1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Only 3 Lines</a:t>
            </a:r>
          </a:p>
          <a:p>
            <a:pPr eaLnBrk="1" hangingPunct="1">
              <a:buFont typeface="Arial" pitchFamily="-1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Words </a:t>
            </a:r>
            <a:r>
              <a:rPr lang="en-US" dirty="0" smtClean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count </a:t>
            </a:r>
            <a:r>
              <a:rPr lang="en-US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more than counting syllables</a:t>
            </a:r>
          </a:p>
          <a:p>
            <a:pPr eaLnBrk="1" hangingPunct="1">
              <a:buFont typeface="Arial" pitchFamily="-1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Show, don’t tell</a:t>
            </a:r>
          </a:p>
          <a:p>
            <a:pPr eaLnBrk="1" hangingPunct="1">
              <a:buFont typeface="Arial" pitchFamily="-1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Wonder about nature</a:t>
            </a:r>
          </a:p>
          <a:p>
            <a:pPr eaLnBrk="1" hangingPunct="1">
              <a:buFont typeface="Arial" pitchFamily="-1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Be in the moment</a:t>
            </a:r>
          </a:p>
          <a:p>
            <a:pPr eaLnBrk="1" hangingPunct="1">
              <a:buFont typeface="Arial" pitchFamily="-1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Stay curious</a:t>
            </a:r>
          </a:p>
          <a:p>
            <a:pPr eaLnBrk="1" hangingPunct="1">
              <a:buFont typeface="Arial" pitchFamily="-1" charset="0"/>
              <a:buChar char="•"/>
              <a:defRPr/>
            </a:pPr>
            <a:r>
              <a:rPr lang="en-US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Picture your words</a:t>
            </a:r>
          </a:p>
          <a:p>
            <a:pPr eaLnBrk="1" hangingPunct="1">
              <a:buFont typeface="Arial" pitchFamily="-1" charset="0"/>
              <a:buChar char="•"/>
              <a:defRPr/>
            </a:pP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838200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US" sz="2800" b="1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To begin writing, tune in to nature with your five senses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sz="half" idx="1"/>
          </p:nvPr>
        </p:nvSpPr>
        <p:spPr>
          <a:xfrm>
            <a:off x="76200" y="685800"/>
            <a:ext cx="9069977" cy="4876801"/>
          </a:xfrm>
        </p:spPr>
        <p:txBody>
          <a:bodyPr numCol="2" rtlCol="0">
            <a:noAutofit/>
          </a:bodyPr>
          <a:lstStyle/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en-US" sz="1800" dirty="0">
                <a:solidFill>
                  <a:srgbClr val="FF0000"/>
                </a:solidFill>
              </a:rPr>
              <a:t>LOOK! 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1800" dirty="0">
                <a:solidFill>
                  <a:schemeClr val="tx1"/>
                </a:solidFill>
              </a:rPr>
              <a:t>	blossoms sway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1800" dirty="0">
                <a:solidFill>
                  <a:schemeClr val="tx1"/>
                </a:solidFill>
              </a:rPr>
              <a:t>	tiny pink clouds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1800" dirty="0">
                <a:solidFill>
                  <a:schemeClr val="tx1"/>
                </a:solidFill>
              </a:rPr>
              <a:t>	shy petals</a:t>
            </a:r>
          </a:p>
          <a:p>
            <a:pPr marL="0" indent="0">
              <a:lnSpc>
                <a:spcPct val="100000"/>
              </a:lnSpc>
              <a:buNone/>
              <a:defRPr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en-US" sz="1800" dirty="0">
                <a:solidFill>
                  <a:srgbClr val="FF0000"/>
                </a:solidFill>
              </a:rPr>
              <a:t>LISTEN! 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1800" dirty="0">
                <a:solidFill>
                  <a:srgbClr val="FF0000"/>
                </a:solidFill>
              </a:rPr>
              <a:t>       </a:t>
            </a:r>
            <a:r>
              <a:rPr lang="en-US" sz="1800" dirty="0">
                <a:solidFill>
                  <a:schemeClr val="tx1"/>
                </a:solidFill>
              </a:rPr>
              <a:t>pink whispers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1800" dirty="0">
                <a:solidFill>
                  <a:schemeClr val="tx1"/>
                </a:solidFill>
              </a:rPr>
              <a:t>       silence shaking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1800" dirty="0">
                <a:solidFill>
                  <a:srgbClr val="FF0000"/>
                </a:solidFill>
              </a:rPr>
              <a:t>       </a:t>
            </a:r>
            <a:r>
              <a:rPr lang="en-US" sz="1800" dirty="0">
                <a:solidFill>
                  <a:schemeClr val="tx1"/>
                </a:solidFill>
              </a:rPr>
              <a:t>quiet vibrations</a:t>
            </a:r>
          </a:p>
          <a:p>
            <a:pPr marL="0" indent="0">
              <a:lnSpc>
                <a:spcPct val="100000"/>
              </a:lnSpc>
              <a:buNone/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endParaRPr lang="en-US" sz="1800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endParaRPr lang="en-US" sz="1800" dirty="0">
              <a:solidFill>
                <a:srgbClr val="FF0000"/>
              </a:solidFill>
            </a:endParaRPr>
          </a:p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en-US" sz="1800" dirty="0">
                <a:solidFill>
                  <a:srgbClr val="FF0000"/>
                </a:solidFill>
              </a:rPr>
              <a:t>SMELL! 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1800" dirty="0">
                <a:solidFill>
                  <a:schemeClr val="tx1"/>
                </a:solidFill>
              </a:rPr>
              <a:t>       sweet fragrance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1800" dirty="0">
                <a:solidFill>
                  <a:schemeClr val="tx1"/>
                </a:solidFill>
              </a:rPr>
              <a:t>       gentle wind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1800" dirty="0">
                <a:solidFill>
                  <a:schemeClr val="tx1"/>
                </a:solidFill>
              </a:rPr>
              <a:t>       fresh buds</a:t>
            </a:r>
          </a:p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None/>
              <a:defRPr/>
            </a:pPr>
            <a:endParaRPr lang="en-US" sz="1800" dirty="0" smtClean="0">
              <a:solidFill>
                <a:srgbClr val="FF0000"/>
              </a:solidFill>
            </a:endParaRPr>
          </a:p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en-US" sz="1800" dirty="0" smtClean="0">
                <a:solidFill>
                  <a:srgbClr val="FF0000"/>
                </a:solidFill>
              </a:rPr>
              <a:t>TASTE</a:t>
            </a:r>
            <a:r>
              <a:rPr lang="en-US" sz="1800" dirty="0">
                <a:solidFill>
                  <a:srgbClr val="FF0000"/>
                </a:solidFill>
              </a:rPr>
              <a:t>! 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1800" dirty="0">
                <a:solidFill>
                  <a:schemeClr val="tx1"/>
                </a:solidFill>
              </a:rPr>
              <a:t>     drops of rain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1800" dirty="0">
                <a:solidFill>
                  <a:schemeClr val="tx1"/>
                </a:solidFill>
              </a:rPr>
              <a:t>      fresh earth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1800" dirty="0">
                <a:solidFill>
                  <a:schemeClr val="tx1"/>
                </a:solidFill>
              </a:rPr>
              <a:t>      pink icing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1800" dirty="0">
                <a:solidFill>
                  <a:schemeClr val="tx1"/>
                </a:solidFill>
              </a:rPr>
              <a:t>       </a:t>
            </a:r>
          </a:p>
          <a:p>
            <a:pPr marL="0" indent="0" eaLnBrk="1" fontAlgn="auto" hangingPunct="1">
              <a:lnSpc>
                <a:spcPct val="100000"/>
              </a:lnSpc>
              <a:spcAft>
                <a:spcPts val="0"/>
              </a:spcAft>
              <a:buNone/>
              <a:defRPr/>
            </a:pPr>
            <a:r>
              <a:rPr lang="en-US" sz="1800" dirty="0">
                <a:solidFill>
                  <a:srgbClr val="FF0000"/>
                </a:solidFill>
              </a:rPr>
              <a:t>FEEL/TOUCH! </a:t>
            </a:r>
            <a:endParaRPr lang="en-US" sz="18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1800" dirty="0">
                <a:solidFill>
                  <a:schemeClr val="tx1"/>
                </a:solidFill>
              </a:rPr>
              <a:t>        hope springs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1800" dirty="0">
                <a:solidFill>
                  <a:schemeClr val="tx1"/>
                </a:solidFill>
              </a:rPr>
              <a:t>        warm chill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1800" dirty="0">
                <a:solidFill>
                  <a:schemeClr val="tx1"/>
                </a:solidFill>
              </a:rPr>
              <a:t>        harmony unfolds</a:t>
            </a:r>
          </a:p>
          <a:p>
            <a:pPr marL="0" indent="0">
              <a:lnSpc>
                <a:spcPct val="100000"/>
              </a:lnSpc>
              <a:buNone/>
              <a:defRPr/>
            </a:pPr>
            <a:r>
              <a:rPr lang="en-US" sz="1800" dirty="0" smtClean="0">
                <a:solidFill>
                  <a:schemeClr val="tx1"/>
                </a:solidFill>
              </a:rPr>
              <a:t>        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0" y="68262"/>
            <a:ext cx="9144000" cy="1303337"/>
          </a:xfr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Living in harmony with </a:t>
            </a:r>
            <a:r>
              <a:rPr lang="en-US" sz="28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nature: Japanese celebrate </a:t>
            </a:r>
            <a:r>
              <a:rPr lang="en-US" sz="2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</a:t>
            </a:r>
            <a:r>
              <a:rPr lang="en-US" sz="28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return </a:t>
            </a:r>
            <a:r>
              <a:rPr lang="en-US" sz="2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of blossoms on cherry trees</a:t>
            </a:r>
          </a:p>
        </p:txBody>
      </p:sp>
      <p:pic>
        <p:nvPicPr>
          <p:cNvPr id="8" name="Content Placeholder 7" descr="Garden IMG_0488 (1).JPG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259" r="-1" b="22350"/>
          <a:stretch/>
        </p:blipFill>
        <p:spPr>
          <a:xfrm>
            <a:off x="-13063" y="1676400"/>
            <a:ext cx="9287765" cy="53949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0FC1-77D1-7B4C-BFAC-96EE460763ED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181600" y="6356351"/>
            <a:ext cx="3333750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ddington CF Regular"/>
                <a:cs typeface="Addington CF Regular"/>
                <a:hlinkClick r:id="rId4"/>
              </a:rPr>
              <a:t>https://youtu.be/I2ArtWFNTqM</a:t>
            </a:r>
            <a:endParaRPr lang="en-US" b="1" dirty="0">
              <a:latin typeface="Addington CF Regular"/>
              <a:cs typeface="Addington CF Regular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909290-4D10-EE4A-8817-1BEE860CD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6200" y="1"/>
            <a:ext cx="8591550" cy="914400"/>
          </a:xfrm>
        </p:spPr>
        <p:txBody>
          <a:bodyPr/>
          <a:lstStyle/>
          <a:p>
            <a:r>
              <a:rPr lang="en-US" b="1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Haiku inspired by </a:t>
            </a:r>
            <a:r>
              <a:rPr lang="en-US" b="1" dirty="0" err="1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sakura</a:t>
            </a:r>
            <a:r>
              <a:rPr lang="en-US" b="1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!</a:t>
            </a:r>
            <a:endParaRPr lang="en-US" b="1" dirty="0"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52081CF-8D76-5247-9168-D5547E7D1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0FC1-77D1-7B4C-BFAC-96EE460763ED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26EB71C-A732-7E4E-BBD8-F9671BF01D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70" y="822960"/>
            <a:ext cx="8051480" cy="603504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2066025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220200" cy="68579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Now it’s your turn to practice </a:t>
            </a:r>
            <a:r>
              <a:rPr lang="en-US" sz="2400" dirty="0" err="1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sakura</a:t>
            </a:r>
            <a:r>
              <a:rPr lang="en-US" sz="24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haiku!</a:t>
            </a:r>
            <a:endParaRPr lang="en-US" sz="240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0FC1-77D1-7B4C-BFAC-96EE460763ED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6" name="Content Placeholder 8" descr="SAKURApavilion 4.jpg"/>
          <p:cNvPicPr>
            <a:picLocks noChangeAspect="1"/>
          </p:cNvPicPr>
          <p:nvPr/>
        </p:nvPicPr>
        <p:blipFill>
          <a:blip r:embed="rId2"/>
          <a:srcRect l="-13239" r="-13239"/>
          <a:stretch>
            <a:fillRect/>
          </a:stretch>
        </p:blipFill>
        <p:spPr>
          <a:xfrm>
            <a:off x="-1112790" y="712562"/>
            <a:ext cx="11445779" cy="6035040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Rectangle 8"/>
          <p:cNvSpPr/>
          <p:nvPr/>
        </p:nvSpPr>
        <p:spPr>
          <a:xfrm>
            <a:off x="4648200" y="5410200"/>
            <a:ext cx="4114800" cy="132343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trees growing pink</a:t>
            </a:r>
          </a:p>
          <a:p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red blooming bright moss climbing</a:t>
            </a:r>
          </a:p>
          <a:p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rain drops hit leaves</a:t>
            </a:r>
          </a:p>
          <a:p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	</a:t>
            </a:r>
            <a:r>
              <a:rPr lang="en-US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Jeremiah—4</a:t>
            </a:r>
            <a:r>
              <a:rPr lang="en-US" sz="2000" b="1" baseline="30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</a:t>
            </a: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grade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8496300" cy="1554163"/>
          </a:xfrm>
          <a:noFill/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8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Cherry tree blossoms (in Japanese: </a:t>
            </a:r>
            <a:r>
              <a:rPr lang="en-US" sz="2800" i="1" dirty="0" err="1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sakura</a:t>
            </a:r>
            <a:r>
              <a:rPr lang="en-US" sz="28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)</a:t>
            </a:r>
            <a:br>
              <a:rPr lang="en-US" sz="28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</a:br>
            <a:r>
              <a:rPr lang="en-US" sz="28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As </a:t>
            </a:r>
            <a:r>
              <a:rPr lang="en-US" sz="28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spring arrives, Japan turns into </a:t>
            </a:r>
            <a:r>
              <a:rPr lang="en-US" sz="2800" dirty="0">
                <a:solidFill>
                  <a:srgbClr val="FF66CC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shades of pink!</a:t>
            </a:r>
          </a:p>
        </p:txBody>
      </p:sp>
      <p:pic>
        <p:nvPicPr>
          <p:cNvPr id="17411" name="Content Placeholder 3" descr="Coldweatherdelaysbloomingofearlycherryblossom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03" y="1737360"/>
            <a:ext cx="9063082" cy="512064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43000"/>
          </a:xfr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/>
            <a:r>
              <a:rPr lang="en-US" sz="2400" b="1" dirty="0" smtClean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This beautiful and brave flower announces winter’s end</a:t>
            </a:r>
            <a:endParaRPr lang="en-US" sz="2400" dirty="0">
              <a:solidFill>
                <a:srgbClr val="000000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3" name="Picture 2" descr="Sakura Pink.jpg"/>
          <p:cNvPicPr>
            <a:picLocks noChangeAspect="1"/>
          </p:cNvPicPr>
          <p:nvPr/>
        </p:nvPicPr>
        <p:blipFill rotWithShape="1">
          <a:blip r:embed="rId2"/>
          <a:srcRect l="-1" r="-6633" b="14216"/>
          <a:stretch/>
        </p:blipFill>
        <p:spPr>
          <a:xfrm>
            <a:off x="15240" y="1021080"/>
            <a:ext cx="9697864" cy="58521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8922543" cy="1371599"/>
          </a:xfr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200" i="1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Hanami </a:t>
            </a:r>
            <a:r>
              <a:rPr lang="en-US" sz="3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parties are </a:t>
            </a:r>
            <a:r>
              <a:rPr lang="en-US" sz="32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special celebrations held </a:t>
            </a:r>
            <a:r>
              <a:rPr lang="en-US" sz="3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under </a:t>
            </a:r>
            <a:r>
              <a:rPr lang="en-US" sz="32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</a:t>
            </a:r>
            <a:r>
              <a:rPr lang="en-US" sz="3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blossoms of </a:t>
            </a:r>
            <a:r>
              <a:rPr lang="en-US" sz="32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 flowering </a:t>
            </a:r>
            <a:r>
              <a:rPr lang="en-US" sz="3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cherry trees</a:t>
            </a:r>
          </a:p>
        </p:txBody>
      </p:sp>
      <p:pic>
        <p:nvPicPr>
          <p:cNvPr id="2052" name="Picture 4" descr="Image result for hanami ani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7360"/>
            <a:ext cx="9103359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4A189D-B304-6F41-9F6A-AB9DBF12F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6199"/>
            <a:ext cx="8229600" cy="1066800"/>
          </a:xfrm>
        </p:spPr>
        <p:txBody>
          <a:bodyPr/>
          <a:lstStyle/>
          <a:p>
            <a:r>
              <a:rPr lang="en-US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Hanami Haiku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4618575-A5A8-1443-B480-A2376BEE0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5C0FC1-77D1-7B4C-BFAC-96EE460763ED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C3288604-8253-114C-B534-BF40F899051A}"/>
              </a:ext>
            </a:extLst>
          </p:cNvPr>
          <p:cNvSpPr txBox="1"/>
          <p:nvPr/>
        </p:nvSpPr>
        <p:spPr>
          <a:xfrm>
            <a:off x="4572000" y="533400"/>
            <a:ext cx="335280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in cherry blossom’s shade</a:t>
            </a:r>
          </a:p>
          <a:p>
            <a:r>
              <a:rPr lang="en-US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there is no such thing</a:t>
            </a:r>
          </a:p>
          <a:p>
            <a:r>
              <a:rPr lang="en-US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as a stranger</a:t>
            </a:r>
          </a:p>
          <a:p>
            <a:r>
              <a:rPr lang="en-US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		</a:t>
            </a:r>
            <a:r>
              <a:rPr lang="en-US" sz="1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Kobayashi Issa</a:t>
            </a:r>
          </a:p>
          <a:p>
            <a:r>
              <a:rPr lang="en-US" sz="1400" b="1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		1763-1828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A1F0064-BF15-5D45-9477-F23704EB4A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92"/>
          <a:stretch/>
        </p:blipFill>
        <p:spPr>
          <a:xfrm>
            <a:off x="0" y="2095362"/>
            <a:ext cx="9144000" cy="4762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6108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1"/>
            <a:ext cx="8839200" cy="1066800"/>
          </a:xfr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en-US" sz="3200" dirty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Special foods </a:t>
            </a:r>
            <a:r>
              <a:rPr lang="en-US" sz="3200" dirty="0" smtClean="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are made just for </a:t>
            </a:r>
            <a:r>
              <a:rPr lang="en-US" sz="32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Hanami </a:t>
            </a:r>
            <a:r>
              <a:rPr lang="en-US" sz="32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parties </a:t>
            </a:r>
          </a:p>
        </p:txBody>
      </p:sp>
      <p:pic>
        <p:nvPicPr>
          <p:cNvPr id="3074" name="Picture 2" descr="Image result for hanami foo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" b="8975"/>
          <a:stretch/>
        </p:blipFill>
        <p:spPr bwMode="auto">
          <a:xfrm>
            <a:off x="20678" y="1188720"/>
            <a:ext cx="9123322" cy="566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447800"/>
          </a:xfr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For </a:t>
            </a:r>
            <a:r>
              <a:rPr lang="en-US" sz="24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more than 1,000 years, families and friends have </a:t>
            </a:r>
            <a:r>
              <a:rPr lang="en-US" sz="24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gathered </a:t>
            </a:r>
            <a:r>
              <a:rPr lang="en-US" sz="24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for Hanami </a:t>
            </a:r>
            <a:r>
              <a:rPr lang="en-US" sz="24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parties for food </a:t>
            </a:r>
            <a:r>
              <a:rPr lang="en-US" sz="2400" dirty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and drink, games, music and </a:t>
            </a:r>
            <a:r>
              <a:rPr lang="en-US" sz="24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poetry. Many artists have made beautiful pictures of the celebrations. </a:t>
            </a:r>
            <a:endParaRPr lang="en-US" sz="240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4098" name="Picture 2" descr="Image result for sakura woodblock kimon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1166"/>
            <a:ext cx="9125714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762000"/>
          </a:xfr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400" dirty="0" smtClean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Sadly, </a:t>
            </a:r>
            <a:r>
              <a:rPr lang="en-US" sz="2400" dirty="0" err="1" smtClean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sakura</a:t>
            </a:r>
            <a:r>
              <a:rPr lang="en-US" sz="2400" dirty="0" smtClean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blossoms only last </a:t>
            </a:r>
            <a:r>
              <a:rPr lang="en-US" sz="2400" dirty="0" smtClean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2 </a:t>
            </a:r>
            <a:r>
              <a:rPr lang="en-US" sz="2400" dirty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weeks. </a:t>
            </a:r>
            <a:r>
              <a:rPr lang="en-US" sz="2400" dirty="0" smtClean="0">
                <a:solidFill>
                  <a:srgbClr val="000000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Letting go is sad and beautiful. </a:t>
            </a:r>
            <a:r>
              <a:rPr lang="en-US" sz="2400" dirty="0" smtClean="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rPr>
              <a:t>Nature is never finished, and they will be back next year!</a:t>
            </a:r>
            <a:endParaRPr lang="en-US" sz="2400" dirty="0">
              <a:solidFill>
                <a:schemeClr val="tx1"/>
              </a:solidFill>
              <a:latin typeface="Roboto Light" panose="02000000000000000000" pitchFamily="2" charset="0"/>
              <a:ea typeface="Roboto Light" panose="02000000000000000000" pitchFamily="2" charset="0"/>
              <a:cs typeface="Roboto Light" panose="02000000000000000000" pitchFamily="2" charset="0"/>
            </a:endParaRPr>
          </a:p>
        </p:txBody>
      </p:sp>
      <p:pic>
        <p:nvPicPr>
          <p:cNvPr id="5124" name="Picture 4" descr="Image result for fallen cherry blossom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62"/>
          <a:stretch/>
        </p:blipFill>
        <p:spPr bwMode="auto">
          <a:xfrm>
            <a:off x="-37546" y="1380309"/>
            <a:ext cx="9151066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60856</TotalTime>
  <Words>415</Words>
  <Application>Microsoft Office PowerPoint</Application>
  <PresentationFormat>On-screen Show (4:3)</PresentationFormat>
  <Paragraphs>105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ＭＳ Ｐゴシック</vt:lpstr>
      <vt:lpstr>Addington CF Light</vt:lpstr>
      <vt:lpstr>Addington CF Regular</vt:lpstr>
      <vt:lpstr>Calibri Light</vt:lpstr>
      <vt:lpstr>Arial</vt:lpstr>
      <vt:lpstr>Courier New</vt:lpstr>
      <vt:lpstr>Addington CF</vt:lpstr>
      <vt:lpstr>Calibri</vt:lpstr>
      <vt:lpstr>Roboto Light</vt:lpstr>
      <vt:lpstr>Roboto</vt:lpstr>
      <vt:lpstr>Office Theme</vt:lpstr>
      <vt:lpstr>PowerPoint Presentation</vt:lpstr>
      <vt:lpstr>Living in harmony with nature: Japanese celebrate the return of blossoms on cherry trees</vt:lpstr>
      <vt:lpstr>Cherry tree blossoms (in Japanese: sakura) As spring arrives, Japan turns into shades of pink!</vt:lpstr>
      <vt:lpstr>This beautiful and brave flower announces winter’s end</vt:lpstr>
      <vt:lpstr>Hanami parties are special celebrations held under the blossoms of the flowering cherry trees</vt:lpstr>
      <vt:lpstr>Hanami Haiku</vt:lpstr>
      <vt:lpstr>Special foods are made just for Hanami parties </vt:lpstr>
      <vt:lpstr>For more than 1,000 years, families and friends have gathered for Hanami parties for food and drink, games, music and poetry. Many artists have made beautiful pictures of the celebrations. </vt:lpstr>
      <vt:lpstr>Sadly, sakura blossoms only last 2 weeks. Letting go is sad and beautiful. Nature is never finished, and they will be back next year!</vt:lpstr>
      <vt:lpstr>The blooming of cherry trees was important to samurai warriors:  just like sakura, they were born to live brilliantly and die young</vt:lpstr>
      <vt:lpstr>PowerPoint Presentation</vt:lpstr>
      <vt:lpstr>  Every spring, visitors celebrate sakura blooming at Portland Japanese Garden!  </vt:lpstr>
      <vt:lpstr>PowerPoint Presentation</vt:lpstr>
      <vt:lpstr>What is haiku -- remember?   Haiku is a form of Japanese nature poetry. It was first written over 400 years ago, and is now read and written all over the world </vt:lpstr>
      <vt:lpstr>How do we write haiku?</vt:lpstr>
      <vt:lpstr>Inside a Japanese garden, every step is a new moment of discovery.  In haiku, each of the three lines allows a fresh view of a simple moment.  </vt:lpstr>
      <vt:lpstr>What are haiku poems about? These word pictures share the writer’s moment with the reader about:  </vt:lpstr>
      <vt:lpstr>Haiku are both simple and complicated!    </vt:lpstr>
      <vt:lpstr>To begin writing, tune in to nature with your five senses</vt:lpstr>
      <vt:lpstr>Haiku inspired by sakura!</vt:lpstr>
      <vt:lpstr>Now it’s your turn to practice sakura haiku!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Tyler Quinn</dc:creator>
  <cp:lastModifiedBy>Kristin Faurest</cp:lastModifiedBy>
  <cp:revision>232</cp:revision>
  <dcterms:created xsi:type="dcterms:W3CDTF">2018-03-12T21:28:05Z</dcterms:created>
  <dcterms:modified xsi:type="dcterms:W3CDTF">2019-05-14T17:45:31Z</dcterms:modified>
</cp:coreProperties>
</file>